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4" r:id="rId2"/>
  </p:sldMasterIdLst>
  <p:notesMasterIdLst>
    <p:notesMasterId r:id="rId60"/>
  </p:notesMasterIdLst>
  <p:sldIdLst>
    <p:sldId id="306" r:id="rId3"/>
    <p:sldId id="848" r:id="rId4"/>
    <p:sldId id="769" r:id="rId5"/>
    <p:sldId id="367" r:id="rId6"/>
    <p:sldId id="872" r:id="rId7"/>
    <p:sldId id="847" r:id="rId8"/>
    <p:sldId id="776" r:id="rId9"/>
    <p:sldId id="857" r:id="rId10"/>
    <p:sldId id="773" r:id="rId11"/>
    <p:sldId id="800" r:id="rId12"/>
    <p:sldId id="774" r:id="rId13"/>
    <p:sldId id="768" r:id="rId14"/>
    <p:sldId id="364" r:id="rId15"/>
    <p:sldId id="820" r:id="rId16"/>
    <p:sldId id="284" r:id="rId17"/>
    <p:sldId id="833" r:id="rId18"/>
    <p:sldId id="294" r:id="rId19"/>
    <p:sldId id="808" r:id="rId20"/>
    <p:sldId id="854" r:id="rId21"/>
    <p:sldId id="870" r:id="rId22"/>
    <p:sldId id="877" r:id="rId23"/>
    <p:sldId id="846" r:id="rId24"/>
    <p:sldId id="852" r:id="rId25"/>
    <p:sldId id="834" r:id="rId26"/>
    <p:sldId id="863" r:id="rId27"/>
    <p:sldId id="822" r:id="rId28"/>
    <p:sldId id="828" r:id="rId29"/>
    <p:sldId id="862" r:id="rId30"/>
    <p:sldId id="878" r:id="rId31"/>
    <p:sldId id="365" r:id="rId32"/>
    <p:sldId id="256" r:id="rId33"/>
    <p:sldId id="806" r:id="rId34"/>
    <p:sldId id="807" r:id="rId35"/>
    <p:sldId id="827" r:id="rId36"/>
    <p:sldId id="784" r:id="rId37"/>
    <p:sldId id="876" r:id="rId38"/>
    <p:sldId id="837" r:id="rId39"/>
    <p:sldId id="873" r:id="rId40"/>
    <p:sldId id="845" r:id="rId41"/>
    <p:sldId id="850" r:id="rId42"/>
    <p:sldId id="841" r:id="rId43"/>
    <p:sldId id="875" r:id="rId44"/>
    <p:sldId id="864" r:id="rId45"/>
    <p:sldId id="869" r:id="rId46"/>
    <p:sldId id="868" r:id="rId47"/>
    <p:sldId id="812" r:id="rId48"/>
    <p:sldId id="838" r:id="rId49"/>
    <p:sldId id="840" r:id="rId50"/>
    <p:sldId id="814" r:id="rId51"/>
    <p:sldId id="815" r:id="rId52"/>
    <p:sldId id="792" r:id="rId53"/>
    <p:sldId id="791" r:id="rId54"/>
    <p:sldId id="874" r:id="rId55"/>
    <p:sldId id="858" r:id="rId56"/>
    <p:sldId id="859" r:id="rId57"/>
    <p:sldId id="861" r:id="rId58"/>
    <p:sldId id="856"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FF28D7-4377-D7F1-64FC-990284C715FA}" name="Helen Reid" initials="HR" userId="S::3053126@ads.qub.ac.uk::7120d844-8a51-4614-9d62-e208450778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37" autoAdjust="0"/>
  </p:normalViewPr>
  <p:slideViewPr>
    <p:cSldViewPr snapToGrid="0">
      <p:cViewPr varScale="1">
        <p:scale>
          <a:sx n="59" d="100"/>
          <a:sy n="59" d="100"/>
        </p:scale>
        <p:origin x="94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4T15:03:38.207"/>
    </inkml:context>
    <inkml:brush xml:id="br0">
      <inkml:brushProperty name="width" value="0.05" units="cm"/>
      <inkml:brushProperty name="height" value="0.05" units="cm"/>
    </inkml:brush>
  </inkml:definitions>
  <inkml:trace contextRef="#ctx0" brushRef="#br0">2511 4741 24575,'0'0'0,"0"0"0,0 0 0,-11 0 0,1-1 0,-1-1 0,-13-3 0,-2 0 0,-78-17 0,-142-49 0,-94-60 0,191 65 0,-259-157 0,318 163 0,2-3 0,4-4 0,-138-141 0,133 109 0,5-3 0,-142-226 0,183 252 0,3-2 0,3-2 0,4-2 0,3-1 0,-28-132 0,36 101 0,6-2 0,-3-207 0,20 240 0,5 1 0,3 1 0,4-1 0,40-140 0,-12 105 0,5 1 0,5 2 0,5 3 0,5 2 0,121-163 0,-137 214 0,3 3 0,2 3 0,2 1 0,2 2 0,64-42 0,-45 42 0,2 3 0,2 3 0,151-60 0,-163 79 0,1 4 0,1 2 0,0 3 0,1 3 0,1 3 0,0 4 0,0 2 0,0 3 0,0 3 0,0 3 0,-1 3 0,96 26 0,-91-14 0,-1 4 0,-1 2 0,-2 4 0,0 3 0,-3 2 0,-1 4 0,-2 2 0,-1 3 0,98 94 0,-70-46 0,-5 3 0,-3 4 0,-5 3 0,-5 3 0,-4 4 0,72 159 0,-101-180 0,-4 3 0,-4 1 0,23 116 0,-39-131 0,-4 1 0,-3 1 0,-4-1 0,-8 112 0,-4-130 0,-2 0 0,-3-1 0,-3 0 0,-2-1 0,-3-1 0,-31 58 0,17-46 0,-55 82 0,-58 59 0,50-73 0,-21 30 0,-153 164 0,193-248 0,-4-3 0,-3-4 0,-142 98 0,182-145 0,-2-1 0,-1-3 0,-2-2 0,0-2 0,-74 21 0,90-33 0,0-3 0,0 0 0,0-3 0,0-1 0,-1-1 0,0-2 0,1-1 0,-1-3 0,-52-10 0,24-4 0,1-2 0,-96-45 0,-108-77 0,193 98 0,2-4 0,2-3 0,2-3 0,3-2 0,-100-112 0,91 80 0,4-2 0,4-4 0,4-2 0,-72-153 0,107 189 0,3-1 0,3 0 0,2-2 0,4 0 0,2-1 0,2-1 0,4 0 0,2 0 0,6-89 0,7 74 0,4 1 0,40-145 0,73-146 0,8 16 0,20 9 0,-113 268 0,5 2 0,2 3 0,89-106 0,-53 87 0,179-155 0,-216 209 0,2 1 0,1 3 0,2 2 0,0 2 0,110-43 0,-116 57 0,1 1 0,0 3 0,1 1 0,0 3 0,0 2 0,1 1 0,89 7 0,-79 3 0,0 2 0,-1 4 0,0 1 0,-1 3 0,-1 3 0,-1 2 0,0 2 0,58 36 0,-66-32 0,-2 3 0,-1 1 0,-1 3 0,-2 1 0,-1 1 0,-2 3 0,-2 1 0,-2 1 0,31 50 0,-12-2 0,-4 1 0,-3 3 0,43 133 0,-69-161 0,-3 0 0,-3 1 0,-2 1 0,-4 0 0,-2 0 0,-6 96 0,-6-83 0,-28 132 0,-37 77 0,54-225 0,-112 377 0,85-313 0,-86 168 0,-116 133 0,169-315 0,-145 164 0,193-246 0,-1-2 0,-2 0 0,-1-3 0,-1 0 0,-1-3 0,-45 24 0,48-32 0,0-1 0,-1-2 0,-1-1 0,0-1 0,-1-3 0,0 0 0,-62 3 0,70-11 0,0 0 0,0-3 0,0 0 0,0-2 0,0 0 0,1-2 0,0-1 0,-38-18 0,6-1 0,2-3 0,-84-59 0,76 43 0,2-3 0,3-2 0,2-3 0,2-2 0,-77-102 0,100 112 0,2-2 0,1-2 0,3 0 0,2-2 0,3 0 0,1-2 0,4 0 0,-18-88 0,24 64 0,3 0 0,3-1 0,12-151 0,8 92 0,46-186 0,-29 205-42,5 1 0,5 2 1,64-125-1,213-306-270,-234 426 296,4 4 1,6 5-1,4 3 0,6 5 0,147-114 0,-199 177 10,1 2 0,2 2 0,2 3 0,2 3 0,0 2 0,69-22 0,-91 39 49,1 1 0,0 3 1,0 1-1,0 1 1,1 3-1,0 1 1,-1 2-1,1 2 0,0 1 1,-1 2-1,58 15 0,-53-6-28,0 2 0,-2 2 0,0 1 0,-1 2 0,-1 2 0,-1 2 0,46 38 0,-26-12-21,-1 2 0,-4 3 0,72 92 0,-80-84 6,-2 2 0,-3 2 0,-3 2 0,-4 2 0,-2 0 0,-4 2 0,-3 2 0,18 91 0,-24-68 0,-5 0 0,-4 2 0,-4-1 0,-5 1 0,-4-1 0,-18 106 0,5-110 0,-5 0 0,-4-1 0,-4-1 0,-69 152 0,30-109 0,-6-4 0,-120 164 0,125-203 0,-4-3 0,-4-4 0,-156 136 0,166-168 0,-2-4 0,-2-2 0,-3-4 0,-2-2 0,-143 56 0,162-78 0,-1-3 0,-1-2 0,-1-3 0,-78 7 0,96-17 0,0-2 0,0-2 0,0-1 0,0-3 0,0-1 0,1-2 0,-47-15 0,38 6 0,2-3 0,1-1 0,0-3 0,2-2 0,0-1 0,2-3 0,2-1 0,0-2 0,2-2 0,2-2 0,2-1 0,1-2 0,1-1 0,3-1 0,2-2 0,1-1 0,-37-87 0,33 51 0,3-2 0,4 0 0,-14-92 0,-11-264 0,42 281 0,7 0 0,39-306 0,-20 358 0,3 1 0,6 0 0,4 3 0,4 0 0,61-118 0,-45 122 0,4 3 0,3 3 0,110-130 0,-116 163 0,3 2 0,1 2 0,4 3 0,1 3 0,112-67 0,-129 91 0,1 1 0,1 3 0,97-30 0,-112 42 0,1 2 0,-1 2 0,1 1 0,1 1 0,-1 2 0,0 1 0,43 6 0,-22 3 0,0 3 0,-1 1 0,-1 3 0,65 29 0,-52-15 0,-1 3 0,107 75 0,-83-40 0,-2 4 0,-4 3 0,-3 4 0,82 107 0,-101-110 0,-4 3 0,-3 2 0,53 111 0,-78-132 0,-3 1 0,-3 1 0,-2 1 0,-3 1 0,15 113 0,-26-105 0,-2 0 0,-4 1 0,-4-1 0,-13 82 0,0-62 0,-3-1 0,-56 149 0,22-108 0,-78 138 0,-94 110 0,-146 131 0,279-404 0,-3-4 0,-163 132 0,191-183 0,-1-3 0,-146 77 0,153-96 0,-2-4 0,0-1 0,-2-4 0,-70 13 0,108-28 0,0-2 0,-1 0 0,1-2 0,0-2 0,-1 0 0,1-2 0,-1-1 0,1-1 0,0-2 0,0 0 0,1-2 0,0-1 0,0-1 0,1-2 0,1 0 0,0-2 0,-31-22 0,21 10 0,2-2 0,1-1 0,2-2 0,0-1 0,3-1 0,0-1 0,-35-62 0,11 3 0,-75-195 0,71 133 0,7-2 0,7-2 0,-31-248 0,52 210 0,9-1 0,23-312 0,-3 413 0,4 0 0,5 1 0,52-165 0,-41 180 0,4 2 0,3 2 0,3 1 0,77-111 0,-56 104 0,4 2 0,107-104 0,-125 141 0,2 3 0,2 2 0,1 2 0,2 3 0,69-34 0,-63 41 0,1 2 0,1 2 0,1 4 0,1 2 0,1 3 0,0 2 0,0 4 0,1 2 0,0 3 0,0 3 0,0 3 0,113 19 0,-82 1 0,-2 3 0,-1 5 0,-1 4 0,-2 3 0,-1 5 0,-3 3 0,-2 4 0,146 114 0,-188-129 0,-2 0 0,-2 3 0,-1 1 0,-2 2 0,-1 2 0,-3 0 0,-1 3 0,-3 0 0,-2 1 0,-1 2 0,-3 0 0,20 72 0,-21-44 0,-4 0 0,-4 2 0,-3-1 0,-3 1 0,-4 0 0,-3 0 0,-4 0 0,-3 0 0,-24 103 0,9-87 0,-5-3 0,-3 0 0,-5-2 0,-3-1 0,-5-2 0,-3-3 0,-71 98 0,17-46 0,-184 191 0,197-242 0,-3-2 0,-192 131 0,251-193 0,-299 181 0,272-174 0,-2-2 0,0-4 0,-1-1 0,-1-4 0,-1-2 0,-89 8 0,109-19-455,-1-3 0,-75-6 0,23-7-6371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4T15:03:41.618"/>
    </inkml:context>
    <inkml:brush xml:id="br0">
      <inkml:brushProperty name="width" value="0.05" units="cm"/>
      <inkml:brushProperty name="height" value="0.05" units="cm"/>
    </inkml:brush>
  </inkml:definitions>
  <inkml:trace contextRef="#ctx0" brushRef="#br0">5 1 24575,'-5'0'0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4T15:03:44.403"/>
    </inkml:context>
    <inkml:brush xml:id="br0">
      <inkml:brushProperty name="width" value="0.05" units="cm"/>
      <inkml:brushProperty name="height" value="0.05" units="cm"/>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4T15:03:57.151"/>
    </inkml:context>
    <inkml:brush xml:id="br0">
      <inkml:brushProperty name="width" value="0.05" units="cm"/>
      <inkml:brushProperty name="height" value="0.05" units="cm"/>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72BC30-3CEC-4738-BF40-4439F2E6B190}" type="datetimeFigureOut">
              <a:rPr lang="en-US" smtClean="0"/>
              <a:t>6/13/2024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86359-3C32-443D-81CE-C363012E2F43}" type="slidenum">
              <a:rPr lang="en-US" smtClean="0"/>
              <a:t>‹#›</a:t>
            </a:fld>
            <a:endParaRPr lang="en-US"/>
          </a:p>
        </p:txBody>
      </p:sp>
    </p:spTree>
    <p:extLst>
      <p:ext uri="{BB962C8B-B14F-4D97-AF65-F5344CB8AC3E}">
        <p14:creationId xmlns:p14="http://schemas.microsoft.com/office/powerpoint/2010/main" val="323857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6AAF6-47E9-4B7F-B8F3-C43F31972F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3919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386359-3C32-443D-81CE-C363012E2F43}" type="slidenum">
              <a:rPr lang="en-US" smtClean="0"/>
              <a:t>20</a:t>
            </a:fld>
            <a:endParaRPr lang="en-US"/>
          </a:p>
        </p:txBody>
      </p:sp>
    </p:spTree>
    <p:extLst>
      <p:ext uri="{BB962C8B-B14F-4D97-AF65-F5344CB8AC3E}">
        <p14:creationId xmlns:p14="http://schemas.microsoft.com/office/powerpoint/2010/main" val="523737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86359-3C32-443D-81CE-C363012E2F4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6997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86359-3C32-443D-81CE-C363012E2F4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56922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0CA36-5E97-4FA9-8A18-0FC0712327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921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86359-3C32-443D-81CE-C363012E2F4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81744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86359-3C32-443D-81CE-C363012E2F43}" type="slidenum">
              <a:rPr lang="en-US" smtClean="0"/>
              <a:t>48</a:t>
            </a:fld>
            <a:endParaRPr lang="en-US"/>
          </a:p>
        </p:txBody>
      </p:sp>
    </p:spTree>
    <p:extLst>
      <p:ext uri="{BB962C8B-B14F-4D97-AF65-F5344CB8AC3E}">
        <p14:creationId xmlns:p14="http://schemas.microsoft.com/office/powerpoint/2010/main" val="291613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6AAF6-47E9-4B7F-B8F3-C43F31972F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772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6AAF6-47E9-4B7F-B8F3-C43F31972F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772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86359-3C32-443D-81CE-C363012E2F43}" type="slidenum">
              <a:rPr lang="en-US" smtClean="0"/>
              <a:t>8</a:t>
            </a:fld>
            <a:endParaRPr lang="en-US"/>
          </a:p>
        </p:txBody>
      </p:sp>
    </p:spTree>
    <p:extLst>
      <p:ext uri="{BB962C8B-B14F-4D97-AF65-F5344CB8AC3E}">
        <p14:creationId xmlns:p14="http://schemas.microsoft.com/office/powerpoint/2010/main" val="378483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6AAF6-47E9-4B7F-B8F3-C43F31972F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299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6AAF6-47E9-4B7F-B8F3-C43F31972F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692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86359-3C32-443D-81CE-C363012E2F43}" type="slidenum">
              <a:rPr lang="en-US" smtClean="0"/>
              <a:t>16</a:t>
            </a:fld>
            <a:endParaRPr lang="en-US"/>
          </a:p>
        </p:txBody>
      </p:sp>
    </p:spTree>
    <p:extLst>
      <p:ext uri="{BB962C8B-B14F-4D97-AF65-F5344CB8AC3E}">
        <p14:creationId xmlns:p14="http://schemas.microsoft.com/office/powerpoint/2010/main" val="1734915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6AAF6-47E9-4B7F-B8F3-C43F31972F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407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attendance recording, non-attendance (procedure and student to contact the practice- who and how?)</a:t>
            </a:r>
          </a:p>
          <a:p>
            <a:r>
              <a:rPr lang="en-US" dirty="0"/>
              <a:t>Clinical encounters and management- more info to follow</a:t>
            </a:r>
          </a:p>
          <a:p>
            <a:r>
              <a:rPr lang="en-US" dirty="0"/>
              <a:t>Themed-based </a:t>
            </a:r>
            <a:r>
              <a:rPr lang="en-US" dirty="0" err="1"/>
              <a:t>learing</a:t>
            </a:r>
            <a:r>
              <a:rPr lang="en-US" dirty="0"/>
              <a:t>- during SDL time (9 sessions in practice)- on their </a:t>
            </a:r>
            <a:r>
              <a:rPr lang="en-US" dirty="0" err="1"/>
              <a:t>MyProgress</a:t>
            </a:r>
            <a:r>
              <a:rPr lang="en-US" dirty="0"/>
              <a:t> with QUB input</a:t>
            </a:r>
          </a:p>
          <a:p>
            <a:r>
              <a:rPr lang="en-US" dirty="0"/>
              <a:t>IDD audit- explain from assistantship – MS form- 5 consecutive discharge notes- extend to clinical encounter</a:t>
            </a:r>
          </a:p>
          <a:p>
            <a:r>
              <a:rPr lang="en-US" dirty="0" err="1"/>
              <a:t>MiniCEX</a:t>
            </a:r>
            <a:r>
              <a:rPr lang="en-US" dirty="0"/>
              <a:t>- 2x- week 2- week 6 or 7- progression, students value feedback, tutor to ask patient for feedback (1-2 questions on form)</a:t>
            </a:r>
          </a:p>
          <a:p>
            <a:r>
              <a:rPr lang="en-US" dirty="0"/>
              <a:t>Tutor feedback- mid and end placement- written feedback!- important info</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86359-3C32-443D-81CE-C363012E2F4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2552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97ED-42E2-A994-CE7D-D01D7254F37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403C15B-09FC-C85E-C9DB-9754E449D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21F03AA-D5E7-E66E-BCF2-6FA10437B703}"/>
              </a:ext>
            </a:extLst>
          </p:cNvPr>
          <p:cNvSpPr>
            <a:spLocks noGrp="1"/>
          </p:cNvSpPr>
          <p:nvPr>
            <p:ph type="dt" sz="half" idx="10"/>
          </p:nvPr>
        </p:nvSpPr>
        <p:spPr/>
        <p:txBody>
          <a:bodyPr/>
          <a:lstStyle/>
          <a:p>
            <a:fld id="{5E449000-8E6E-4B63-8789-DDC1E3D4CC6F}" type="datetimeFigureOut">
              <a:rPr lang="en-GB" smtClean="0"/>
              <a:t>13/06/2024</a:t>
            </a:fld>
            <a:endParaRPr lang="en-GB"/>
          </a:p>
        </p:txBody>
      </p:sp>
      <p:sp>
        <p:nvSpPr>
          <p:cNvPr id="5" name="Footer Placeholder 4">
            <a:extLst>
              <a:ext uri="{FF2B5EF4-FFF2-40B4-BE49-F238E27FC236}">
                <a16:creationId xmlns:a16="http://schemas.microsoft.com/office/drawing/2014/main" id="{5A47B7A8-E0B6-8182-331C-C97E2A86BA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B151B4-0F87-B01C-DB15-35B27CC0991D}"/>
              </a:ext>
            </a:extLst>
          </p:cNvPr>
          <p:cNvSpPr>
            <a:spLocks noGrp="1"/>
          </p:cNvSpPr>
          <p:nvPr>
            <p:ph type="sldNum" sz="quarter" idx="12"/>
          </p:nvPr>
        </p:nvSpPr>
        <p:spPr/>
        <p:txBody>
          <a:bodyPr/>
          <a:lstStyle/>
          <a:p>
            <a:fld id="{4CD554BA-F6F6-4FB0-B76A-36F93D7380C2}" type="slidenum">
              <a:rPr lang="en-GB" smtClean="0"/>
              <a:t>‹#›</a:t>
            </a:fld>
            <a:endParaRPr lang="en-GB"/>
          </a:p>
        </p:txBody>
      </p:sp>
    </p:spTree>
    <p:extLst>
      <p:ext uri="{BB962C8B-B14F-4D97-AF65-F5344CB8AC3E}">
        <p14:creationId xmlns:p14="http://schemas.microsoft.com/office/powerpoint/2010/main" val="1878833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3D7FC-69E4-7001-77EF-9EA50EE0B19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274EE0F-1E62-24A0-5BE9-72ACB2FB2CD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34336F-450A-1986-9E7E-62AF4EAD6F52}"/>
              </a:ext>
            </a:extLst>
          </p:cNvPr>
          <p:cNvSpPr>
            <a:spLocks noGrp="1"/>
          </p:cNvSpPr>
          <p:nvPr>
            <p:ph type="dt" sz="half" idx="10"/>
          </p:nvPr>
        </p:nvSpPr>
        <p:spPr/>
        <p:txBody>
          <a:bodyPr/>
          <a:lstStyle/>
          <a:p>
            <a:fld id="{5E449000-8E6E-4B63-8789-DDC1E3D4CC6F}" type="datetimeFigureOut">
              <a:rPr lang="en-GB" smtClean="0"/>
              <a:t>13/06/2024</a:t>
            </a:fld>
            <a:endParaRPr lang="en-GB"/>
          </a:p>
        </p:txBody>
      </p:sp>
      <p:sp>
        <p:nvSpPr>
          <p:cNvPr id="5" name="Footer Placeholder 4">
            <a:extLst>
              <a:ext uri="{FF2B5EF4-FFF2-40B4-BE49-F238E27FC236}">
                <a16:creationId xmlns:a16="http://schemas.microsoft.com/office/drawing/2014/main" id="{9298660C-B2C9-5EDB-7142-B8F7E9D264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0C5C79-95E3-7696-93CB-E8CB990B1B3B}"/>
              </a:ext>
            </a:extLst>
          </p:cNvPr>
          <p:cNvSpPr>
            <a:spLocks noGrp="1"/>
          </p:cNvSpPr>
          <p:nvPr>
            <p:ph type="sldNum" sz="quarter" idx="12"/>
          </p:nvPr>
        </p:nvSpPr>
        <p:spPr/>
        <p:txBody>
          <a:bodyPr/>
          <a:lstStyle/>
          <a:p>
            <a:fld id="{4CD554BA-F6F6-4FB0-B76A-36F93D7380C2}" type="slidenum">
              <a:rPr lang="en-GB" smtClean="0"/>
              <a:t>‹#›</a:t>
            </a:fld>
            <a:endParaRPr lang="en-GB"/>
          </a:p>
        </p:txBody>
      </p:sp>
    </p:spTree>
    <p:extLst>
      <p:ext uri="{BB962C8B-B14F-4D97-AF65-F5344CB8AC3E}">
        <p14:creationId xmlns:p14="http://schemas.microsoft.com/office/powerpoint/2010/main" val="4041956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D2B1A3-ECC4-0DF2-5962-5A760847B3E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5B7E55F-E1B6-82F3-0FC2-9445497297D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BC2F38B-95CC-5F01-CD16-4A87011CADFB}"/>
              </a:ext>
            </a:extLst>
          </p:cNvPr>
          <p:cNvSpPr>
            <a:spLocks noGrp="1"/>
          </p:cNvSpPr>
          <p:nvPr>
            <p:ph type="dt" sz="half" idx="10"/>
          </p:nvPr>
        </p:nvSpPr>
        <p:spPr/>
        <p:txBody>
          <a:bodyPr/>
          <a:lstStyle/>
          <a:p>
            <a:fld id="{5E449000-8E6E-4B63-8789-DDC1E3D4CC6F}" type="datetimeFigureOut">
              <a:rPr lang="en-GB" smtClean="0"/>
              <a:t>13/06/2024</a:t>
            </a:fld>
            <a:endParaRPr lang="en-GB"/>
          </a:p>
        </p:txBody>
      </p:sp>
      <p:sp>
        <p:nvSpPr>
          <p:cNvPr id="5" name="Footer Placeholder 4">
            <a:extLst>
              <a:ext uri="{FF2B5EF4-FFF2-40B4-BE49-F238E27FC236}">
                <a16:creationId xmlns:a16="http://schemas.microsoft.com/office/drawing/2014/main" id="{89DCB929-8724-8A9D-16FC-9177FDECFE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3B480A-0634-821D-8C98-A8D8E299D7B8}"/>
              </a:ext>
            </a:extLst>
          </p:cNvPr>
          <p:cNvSpPr>
            <a:spLocks noGrp="1"/>
          </p:cNvSpPr>
          <p:nvPr>
            <p:ph type="sldNum" sz="quarter" idx="12"/>
          </p:nvPr>
        </p:nvSpPr>
        <p:spPr/>
        <p:txBody>
          <a:bodyPr/>
          <a:lstStyle/>
          <a:p>
            <a:fld id="{4CD554BA-F6F6-4FB0-B76A-36F93D7380C2}" type="slidenum">
              <a:rPr lang="en-GB" smtClean="0"/>
              <a:t>‹#›</a:t>
            </a:fld>
            <a:endParaRPr lang="en-GB"/>
          </a:p>
        </p:txBody>
      </p:sp>
    </p:spTree>
    <p:extLst>
      <p:ext uri="{BB962C8B-B14F-4D97-AF65-F5344CB8AC3E}">
        <p14:creationId xmlns:p14="http://schemas.microsoft.com/office/powerpoint/2010/main" val="3603795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6"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rgbClr val="D6000D"/>
                </a:solidFill>
              </a:defRPr>
            </a:lvl1pPr>
          </a:lstStyle>
          <a:p>
            <a:pPr lvl="0"/>
            <a:r>
              <a:rPr lang="en-US"/>
              <a:t>TITLE GOES HERE IN UPPERCASE BOLD</a:t>
            </a:r>
          </a:p>
        </p:txBody>
      </p:sp>
      <p:sp>
        <p:nvSpPr>
          <p:cNvPr id="7" name="Text Placeholder 11"/>
          <p:cNvSpPr>
            <a:spLocks noGrp="1"/>
          </p:cNvSpPr>
          <p:nvPr>
            <p:ph type="body" sz="quarter" idx="13" hasCustomPrompt="1"/>
          </p:nvPr>
        </p:nvSpPr>
        <p:spPr>
          <a:xfrm>
            <a:off x="548640" y="3281409"/>
            <a:ext cx="6851904" cy="3206750"/>
          </a:xfrm>
          <a:prstGeom prst="rect">
            <a:avLst/>
          </a:prstGeom>
        </p:spPr>
        <p:txBody>
          <a:bodyPr/>
          <a:lstStyle>
            <a:lvl1pPr marL="342900" indent="-342900">
              <a:lnSpc>
                <a:spcPct val="100000"/>
              </a:lnSpc>
              <a:buFont typeface="Arial" charset="0"/>
              <a:buChar char="•"/>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a:t>
            </a:r>
          </a:p>
          <a:p>
            <a:pPr lvl="0"/>
            <a:r>
              <a:rPr lang="en-US" err="1"/>
              <a:t>Magnis</a:t>
            </a:r>
            <a:r>
              <a:rPr lang="en-US"/>
              <a:t> dis parturient </a:t>
            </a:r>
            <a:r>
              <a:rPr lang="en-US" err="1"/>
              <a:t>montes</a:t>
            </a:r>
            <a:endParaRPr lang="en-US"/>
          </a:p>
          <a:p>
            <a:pPr lvl="0"/>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endParaRPr lang="en-US"/>
          </a:p>
        </p:txBody>
      </p:sp>
    </p:spTree>
    <p:extLst>
      <p:ext uri="{BB962C8B-B14F-4D97-AF65-F5344CB8AC3E}">
        <p14:creationId xmlns:p14="http://schemas.microsoft.com/office/powerpoint/2010/main" val="2408818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wo Content (tall 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6E6A1A-E69A-48AA-9E03-885F7D08C284}"/>
              </a:ext>
              <a:ext uri="{C183D7F6-B498-43B3-948B-1728B52AA6E4}">
                <adec:decorative xmlns:adec="http://schemas.microsoft.com/office/drawing/2017/decorative" val="1"/>
              </a:ext>
            </a:extLst>
          </p:cNvPr>
          <p:cNvGrpSpPr/>
          <p:nvPr/>
        </p:nvGrpSpPr>
        <p:grpSpPr>
          <a:xfrm>
            <a:off x="0" y="144000"/>
            <a:ext cx="12192000" cy="1325563"/>
            <a:chOff x="0" y="144000"/>
            <a:chExt cx="12192000" cy="1325563"/>
          </a:xfrm>
        </p:grpSpPr>
        <p:sp>
          <p:nvSpPr>
            <p:cNvPr id="13" name="Rectangle 12">
              <a:extLst>
                <a:ext uri="{FF2B5EF4-FFF2-40B4-BE49-F238E27FC236}">
                  <a16:creationId xmlns:a16="http://schemas.microsoft.com/office/drawing/2014/main" id="{1350A8BA-A478-4D71-A7C0-3D6E99925D7C}"/>
                </a:ext>
              </a:extLst>
            </p:cNvPr>
            <p:cNvSpPr/>
            <p:nvPr/>
          </p:nvSpPr>
          <p:spPr>
            <a:xfrm>
              <a:off x="0" y="144000"/>
              <a:ext cx="12192000" cy="1325563"/>
            </a:xfrm>
            <a:prstGeom prst="rect">
              <a:avLst/>
            </a:prstGeom>
            <a:gradFill>
              <a:gsLst>
                <a:gs pos="90000">
                  <a:srgbClr val="BA2A3C"/>
                </a:gs>
                <a:gs pos="0">
                  <a:srgbClr val="8A1C2C">
                    <a:lumMod val="97000"/>
                    <a:lumOff val="3000"/>
                  </a:srgbClr>
                </a:gs>
                <a:gs pos="95000">
                  <a:srgbClr val="B54E5C"/>
                </a:gs>
                <a:gs pos="100000">
                  <a:schemeClr val="accent2">
                    <a:lumMod val="20000"/>
                    <a:lumOff val="8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0FD948AA-903E-4011-BE91-152EFD9C7628}"/>
                </a:ext>
                <a:ext uri="{C183D7F6-B498-43B3-948B-1728B52AA6E4}">
                  <adec:decorative xmlns:adec="http://schemas.microsoft.com/office/drawing/2017/decorative" val="1"/>
                </a:ext>
              </a:extLst>
            </p:cNvPr>
            <p:cNvSpPr/>
            <p:nvPr/>
          </p:nvSpPr>
          <p:spPr>
            <a:xfrm>
              <a:off x="0" y="144000"/>
              <a:ext cx="12192000" cy="1280328"/>
            </a:xfrm>
            <a:prstGeom prst="rect">
              <a:avLst/>
            </a:prstGeom>
            <a:gradFill>
              <a:gsLst>
                <a:gs pos="45000">
                  <a:schemeClr val="accent1"/>
                </a:gs>
                <a:gs pos="0">
                  <a:schemeClr val="accent2"/>
                </a:gs>
                <a:gs pos="100000">
                  <a:schemeClr val="accent2">
                    <a:alpha val="60000"/>
                  </a:schemeClr>
                </a:gs>
                <a:gs pos="95000">
                  <a:srgbClr val="8F0E20">
                    <a:alpha val="60000"/>
                    <a:lumMod val="96000"/>
                  </a:srgbClr>
                </a:gs>
                <a:gs pos="85000">
                  <a:schemeClr val="accent2">
                    <a:alpha val="6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Title">
            <a:extLst>
              <a:ext uri="{FF2B5EF4-FFF2-40B4-BE49-F238E27FC236}">
                <a16:creationId xmlns:a16="http://schemas.microsoft.com/office/drawing/2014/main" id="{AE0C895C-4E1A-47BB-9E1B-B8CF970B543D}"/>
              </a:ext>
            </a:extLst>
          </p:cNvPr>
          <p:cNvSpPr>
            <a:spLocks noGrp="1"/>
          </p:cNvSpPr>
          <p:nvPr>
            <p:ph type="title"/>
          </p:nvPr>
        </p:nvSpPr>
        <p:spPr>
          <a:xfrm>
            <a:off x="609601" y="144000"/>
            <a:ext cx="5388860" cy="1252728"/>
          </a:xfrm>
        </p:spPr>
        <p:txBody>
          <a:bodyPr/>
          <a:lstStyle>
            <a:lvl1pPr>
              <a:defRPr>
                <a:solidFill>
                  <a:schemeClr val="bg1"/>
                </a:solidFill>
              </a:defRPr>
            </a:lvl1pPr>
          </a:lstStyle>
          <a:p>
            <a:r>
              <a:rPr lang="en-US" noProof="0"/>
              <a:t>Click to edit Master title style</a:t>
            </a:r>
            <a:endParaRPr lang="en-GB" noProof="0" dirty="0"/>
          </a:p>
        </p:txBody>
      </p:sp>
      <p:sp>
        <p:nvSpPr>
          <p:cNvPr id="6" name="Content Placeholder">
            <a:extLst>
              <a:ext uri="{FF2B5EF4-FFF2-40B4-BE49-F238E27FC236}">
                <a16:creationId xmlns:a16="http://schemas.microsoft.com/office/drawing/2014/main" id="{2B746B2C-1849-4B5B-8342-3DFF105072D6}"/>
              </a:ext>
            </a:extLst>
          </p:cNvPr>
          <p:cNvSpPr>
            <a:spLocks noGrp="1"/>
          </p:cNvSpPr>
          <p:nvPr>
            <p:ph sz="quarter" idx="13"/>
          </p:nvPr>
        </p:nvSpPr>
        <p:spPr>
          <a:xfrm>
            <a:off x="902206" y="1799999"/>
            <a:ext cx="5096255" cy="467999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a:extLst>
              <a:ext uri="{FF2B5EF4-FFF2-40B4-BE49-F238E27FC236}">
                <a16:creationId xmlns:a16="http://schemas.microsoft.com/office/drawing/2014/main" id="{A96B1EA0-1BD4-412D-A754-539AFC236C38}"/>
              </a:ext>
            </a:extLst>
          </p:cNvPr>
          <p:cNvSpPr>
            <a:spLocks noGrp="1"/>
          </p:cNvSpPr>
          <p:nvPr>
            <p:ph sz="quarter" idx="14"/>
          </p:nvPr>
        </p:nvSpPr>
        <p:spPr>
          <a:xfrm>
            <a:off x="6193536" y="0"/>
            <a:ext cx="5998464" cy="685800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custDataLst>
      <p:tags r:id="rId1"/>
    </p:custDataLst>
    <p:extLst>
      <p:ext uri="{BB962C8B-B14F-4D97-AF65-F5344CB8AC3E}">
        <p14:creationId xmlns:p14="http://schemas.microsoft.com/office/powerpoint/2010/main" val="1985330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4E778-CDE7-6F6B-4F22-6E132662C3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B27A4C-B3EC-11E0-32A1-E73113EC20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9AB973-BFED-D50B-056A-ABE5C77065A3}"/>
              </a:ext>
            </a:extLst>
          </p:cNvPr>
          <p:cNvSpPr>
            <a:spLocks noGrp="1"/>
          </p:cNvSpPr>
          <p:nvPr>
            <p:ph type="dt" sz="half" idx="10"/>
          </p:nvPr>
        </p:nvSpPr>
        <p:spPr/>
        <p:txBody>
          <a:bodyPr/>
          <a:lstStyle/>
          <a:p>
            <a:fld id="{A39767D0-CB7D-4E5B-A6B6-8E6EA0C115CE}" type="datetimeFigureOut">
              <a:rPr lang="en-US" smtClean="0"/>
              <a:t>6/13/2024</a:t>
            </a:fld>
            <a:endParaRPr lang="en-US"/>
          </a:p>
        </p:txBody>
      </p:sp>
      <p:sp>
        <p:nvSpPr>
          <p:cNvPr id="5" name="Footer Placeholder 4">
            <a:extLst>
              <a:ext uri="{FF2B5EF4-FFF2-40B4-BE49-F238E27FC236}">
                <a16:creationId xmlns:a16="http://schemas.microsoft.com/office/drawing/2014/main" id="{AEE74938-9A55-D13A-D25D-559033D64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AC3EE-DE76-44E7-AB80-465AE1DF8D35}"/>
              </a:ext>
            </a:extLst>
          </p:cNvPr>
          <p:cNvSpPr>
            <a:spLocks noGrp="1"/>
          </p:cNvSpPr>
          <p:nvPr>
            <p:ph type="sldNum" sz="quarter" idx="12"/>
          </p:nvPr>
        </p:nvSpPr>
        <p:spPr/>
        <p:txBody>
          <a:bodyPr/>
          <a:lstStyle/>
          <a:p>
            <a:fld id="{23FB9B4C-9721-483C-9608-0F8A9F3ABA10}" type="slidenum">
              <a:rPr lang="en-US" smtClean="0"/>
              <a:t>‹#›</a:t>
            </a:fld>
            <a:endParaRPr lang="en-US"/>
          </a:p>
        </p:txBody>
      </p:sp>
    </p:spTree>
    <p:extLst>
      <p:ext uri="{BB962C8B-B14F-4D97-AF65-F5344CB8AC3E}">
        <p14:creationId xmlns:p14="http://schemas.microsoft.com/office/powerpoint/2010/main" val="3422711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84065-0590-7636-D6E0-70A015DEA0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65C81A-D222-70AB-3799-E8736F7DA0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BC0E6-43F1-E941-8D78-EE82324F85D7}"/>
              </a:ext>
            </a:extLst>
          </p:cNvPr>
          <p:cNvSpPr>
            <a:spLocks noGrp="1"/>
          </p:cNvSpPr>
          <p:nvPr>
            <p:ph type="dt" sz="half" idx="10"/>
          </p:nvPr>
        </p:nvSpPr>
        <p:spPr/>
        <p:txBody>
          <a:bodyPr/>
          <a:lstStyle/>
          <a:p>
            <a:fld id="{A39767D0-CB7D-4E5B-A6B6-8E6EA0C115CE}" type="datetimeFigureOut">
              <a:rPr lang="en-US" smtClean="0"/>
              <a:t>6/13/2024</a:t>
            </a:fld>
            <a:endParaRPr lang="en-US"/>
          </a:p>
        </p:txBody>
      </p:sp>
      <p:sp>
        <p:nvSpPr>
          <p:cNvPr id="5" name="Footer Placeholder 4">
            <a:extLst>
              <a:ext uri="{FF2B5EF4-FFF2-40B4-BE49-F238E27FC236}">
                <a16:creationId xmlns:a16="http://schemas.microsoft.com/office/drawing/2014/main" id="{A02CE7B0-AFAD-FD19-734A-7CAB60C7F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98A18D-7292-93D5-B1D8-2AAD6DA5D4C7}"/>
              </a:ext>
            </a:extLst>
          </p:cNvPr>
          <p:cNvSpPr>
            <a:spLocks noGrp="1"/>
          </p:cNvSpPr>
          <p:nvPr>
            <p:ph type="sldNum" sz="quarter" idx="12"/>
          </p:nvPr>
        </p:nvSpPr>
        <p:spPr/>
        <p:txBody>
          <a:bodyPr/>
          <a:lstStyle/>
          <a:p>
            <a:fld id="{23FB9B4C-9721-483C-9608-0F8A9F3ABA10}" type="slidenum">
              <a:rPr lang="en-US" smtClean="0"/>
              <a:t>‹#›</a:t>
            </a:fld>
            <a:endParaRPr lang="en-US"/>
          </a:p>
        </p:txBody>
      </p:sp>
    </p:spTree>
    <p:extLst>
      <p:ext uri="{BB962C8B-B14F-4D97-AF65-F5344CB8AC3E}">
        <p14:creationId xmlns:p14="http://schemas.microsoft.com/office/powerpoint/2010/main" val="1079071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597D-C682-CE25-9617-234E863827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3A0660-5AFE-503B-F17F-2D1B5A90D9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382AB5-6542-E98A-7343-E3815E75E39E}"/>
              </a:ext>
            </a:extLst>
          </p:cNvPr>
          <p:cNvSpPr>
            <a:spLocks noGrp="1"/>
          </p:cNvSpPr>
          <p:nvPr>
            <p:ph type="dt" sz="half" idx="10"/>
          </p:nvPr>
        </p:nvSpPr>
        <p:spPr/>
        <p:txBody>
          <a:bodyPr/>
          <a:lstStyle/>
          <a:p>
            <a:fld id="{A39767D0-CB7D-4E5B-A6B6-8E6EA0C115CE}" type="datetimeFigureOut">
              <a:rPr lang="en-US" smtClean="0"/>
              <a:t>6/13/2024</a:t>
            </a:fld>
            <a:endParaRPr lang="en-US"/>
          </a:p>
        </p:txBody>
      </p:sp>
      <p:sp>
        <p:nvSpPr>
          <p:cNvPr id="5" name="Footer Placeholder 4">
            <a:extLst>
              <a:ext uri="{FF2B5EF4-FFF2-40B4-BE49-F238E27FC236}">
                <a16:creationId xmlns:a16="http://schemas.microsoft.com/office/drawing/2014/main" id="{76D662D1-A310-3F74-B443-8BFC2CD5C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42B36A-F8B1-01D6-4769-3BAD4071351B}"/>
              </a:ext>
            </a:extLst>
          </p:cNvPr>
          <p:cNvSpPr>
            <a:spLocks noGrp="1"/>
          </p:cNvSpPr>
          <p:nvPr>
            <p:ph type="sldNum" sz="quarter" idx="12"/>
          </p:nvPr>
        </p:nvSpPr>
        <p:spPr/>
        <p:txBody>
          <a:bodyPr/>
          <a:lstStyle/>
          <a:p>
            <a:fld id="{23FB9B4C-9721-483C-9608-0F8A9F3ABA10}" type="slidenum">
              <a:rPr lang="en-US" smtClean="0"/>
              <a:t>‹#›</a:t>
            </a:fld>
            <a:endParaRPr lang="en-US"/>
          </a:p>
        </p:txBody>
      </p:sp>
    </p:spTree>
    <p:extLst>
      <p:ext uri="{BB962C8B-B14F-4D97-AF65-F5344CB8AC3E}">
        <p14:creationId xmlns:p14="http://schemas.microsoft.com/office/powerpoint/2010/main" val="2277113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DA81-8DF9-30F4-5BDE-6B1510E12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BF901A-57ED-B364-B26B-AD6CF5CEEB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E7B259-FDC0-CF7E-14BB-6FF645BCE6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4B9862-2535-8E15-40AE-880C1978967D}"/>
              </a:ext>
            </a:extLst>
          </p:cNvPr>
          <p:cNvSpPr>
            <a:spLocks noGrp="1"/>
          </p:cNvSpPr>
          <p:nvPr>
            <p:ph type="dt" sz="half" idx="10"/>
          </p:nvPr>
        </p:nvSpPr>
        <p:spPr/>
        <p:txBody>
          <a:bodyPr/>
          <a:lstStyle/>
          <a:p>
            <a:fld id="{A39767D0-CB7D-4E5B-A6B6-8E6EA0C115CE}" type="datetimeFigureOut">
              <a:rPr lang="en-US" smtClean="0"/>
              <a:t>6/13/2024</a:t>
            </a:fld>
            <a:endParaRPr lang="en-US"/>
          </a:p>
        </p:txBody>
      </p:sp>
      <p:sp>
        <p:nvSpPr>
          <p:cNvPr id="6" name="Footer Placeholder 5">
            <a:extLst>
              <a:ext uri="{FF2B5EF4-FFF2-40B4-BE49-F238E27FC236}">
                <a16:creationId xmlns:a16="http://schemas.microsoft.com/office/drawing/2014/main" id="{03E21FED-D608-7218-51D2-BEF0E30DD1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43E4F7-6743-3791-57F0-21C83DC277AC}"/>
              </a:ext>
            </a:extLst>
          </p:cNvPr>
          <p:cNvSpPr>
            <a:spLocks noGrp="1"/>
          </p:cNvSpPr>
          <p:nvPr>
            <p:ph type="sldNum" sz="quarter" idx="12"/>
          </p:nvPr>
        </p:nvSpPr>
        <p:spPr/>
        <p:txBody>
          <a:bodyPr/>
          <a:lstStyle/>
          <a:p>
            <a:fld id="{23FB9B4C-9721-483C-9608-0F8A9F3ABA10}" type="slidenum">
              <a:rPr lang="en-US" smtClean="0"/>
              <a:t>‹#›</a:t>
            </a:fld>
            <a:endParaRPr lang="en-US"/>
          </a:p>
        </p:txBody>
      </p:sp>
    </p:spTree>
    <p:extLst>
      <p:ext uri="{BB962C8B-B14F-4D97-AF65-F5344CB8AC3E}">
        <p14:creationId xmlns:p14="http://schemas.microsoft.com/office/powerpoint/2010/main" val="232643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F1E2-41F0-43D5-928D-F90863319F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0A4342-235B-186C-24C9-2949A5B1E9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AC6A8B-F6CE-A137-4F2E-EDE9D9796E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A962A5-EA2C-68A3-848E-21A9A35C43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22863-8A60-4EA4-78D9-5E89B56700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6E5CF4-DF14-7C78-9DF7-AA25BD3346E4}"/>
              </a:ext>
            </a:extLst>
          </p:cNvPr>
          <p:cNvSpPr>
            <a:spLocks noGrp="1"/>
          </p:cNvSpPr>
          <p:nvPr>
            <p:ph type="dt" sz="half" idx="10"/>
          </p:nvPr>
        </p:nvSpPr>
        <p:spPr/>
        <p:txBody>
          <a:bodyPr/>
          <a:lstStyle/>
          <a:p>
            <a:fld id="{A39767D0-CB7D-4E5B-A6B6-8E6EA0C115CE}" type="datetimeFigureOut">
              <a:rPr lang="en-US" smtClean="0"/>
              <a:t>6/13/2024</a:t>
            </a:fld>
            <a:endParaRPr lang="en-US"/>
          </a:p>
        </p:txBody>
      </p:sp>
      <p:sp>
        <p:nvSpPr>
          <p:cNvPr id="8" name="Footer Placeholder 7">
            <a:extLst>
              <a:ext uri="{FF2B5EF4-FFF2-40B4-BE49-F238E27FC236}">
                <a16:creationId xmlns:a16="http://schemas.microsoft.com/office/drawing/2014/main" id="{EE8505DE-1990-989E-0EB2-94FB78B97A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492EAD-524C-CAB3-AED9-4F7D9E4B60DA}"/>
              </a:ext>
            </a:extLst>
          </p:cNvPr>
          <p:cNvSpPr>
            <a:spLocks noGrp="1"/>
          </p:cNvSpPr>
          <p:nvPr>
            <p:ph type="sldNum" sz="quarter" idx="12"/>
          </p:nvPr>
        </p:nvSpPr>
        <p:spPr/>
        <p:txBody>
          <a:bodyPr/>
          <a:lstStyle/>
          <a:p>
            <a:fld id="{23FB9B4C-9721-483C-9608-0F8A9F3ABA10}" type="slidenum">
              <a:rPr lang="en-US" smtClean="0"/>
              <a:t>‹#›</a:t>
            </a:fld>
            <a:endParaRPr lang="en-US"/>
          </a:p>
        </p:txBody>
      </p:sp>
    </p:spTree>
    <p:extLst>
      <p:ext uri="{BB962C8B-B14F-4D97-AF65-F5344CB8AC3E}">
        <p14:creationId xmlns:p14="http://schemas.microsoft.com/office/powerpoint/2010/main" val="1990640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2A264-2F03-1AFC-F5CF-4923AB4C0E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F642C2-6B58-97CC-935F-6CA8F004B8DB}"/>
              </a:ext>
            </a:extLst>
          </p:cNvPr>
          <p:cNvSpPr>
            <a:spLocks noGrp="1"/>
          </p:cNvSpPr>
          <p:nvPr>
            <p:ph type="dt" sz="half" idx="10"/>
          </p:nvPr>
        </p:nvSpPr>
        <p:spPr/>
        <p:txBody>
          <a:bodyPr/>
          <a:lstStyle/>
          <a:p>
            <a:fld id="{A39767D0-CB7D-4E5B-A6B6-8E6EA0C115CE}" type="datetimeFigureOut">
              <a:rPr lang="en-US" smtClean="0"/>
              <a:t>6/13/2024</a:t>
            </a:fld>
            <a:endParaRPr lang="en-US"/>
          </a:p>
        </p:txBody>
      </p:sp>
      <p:sp>
        <p:nvSpPr>
          <p:cNvPr id="4" name="Footer Placeholder 3">
            <a:extLst>
              <a:ext uri="{FF2B5EF4-FFF2-40B4-BE49-F238E27FC236}">
                <a16:creationId xmlns:a16="http://schemas.microsoft.com/office/drawing/2014/main" id="{AB66CE81-5A2B-F2A4-993D-6B8EF1F8E8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143E0B-5623-9FDB-31DC-34608B460C5B}"/>
              </a:ext>
            </a:extLst>
          </p:cNvPr>
          <p:cNvSpPr>
            <a:spLocks noGrp="1"/>
          </p:cNvSpPr>
          <p:nvPr>
            <p:ph type="sldNum" sz="quarter" idx="12"/>
          </p:nvPr>
        </p:nvSpPr>
        <p:spPr/>
        <p:txBody>
          <a:bodyPr/>
          <a:lstStyle/>
          <a:p>
            <a:fld id="{23FB9B4C-9721-483C-9608-0F8A9F3ABA10}" type="slidenum">
              <a:rPr lang="en-US" smtClean="0"/>
              <a:t>‹#›</a:t>
            </a:fld>
            <a:endParaRPr lang="en-US"/>
          </a:p>
        </p:txBody>
      </p:sp>
    </p:spTree>
    <p:extLst>
      <p:ext uri="{BB962C8B-B14F-4D97-AF65-F5344CB8AC3E}">
        <p14:creationId xmlns:p14="http://schemas.microsoft.com/office/powerpoint/2010/main" val="413089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89C9-4E24-79E3-134F-A4A99B4EB7B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08F18B7-44E9-D5C5-09CA-EEBFBB3DF02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89155C3-E3DE-955F-A568-E82B3C89CA79}"/>
              </a:ext>
            </a:extLst>
          </p:cNvPr>
          <p:cNvSpPr>
            <a:spLocks noGrp="1"/>
          </p:cNvSpPr>
          <p:nvPr>
            <p:ph type="dt" sz="half" idx="10"/>
          </p:nvPr>
        </p:nvSpPr>
        <p:spPr/>
        <p:txBody>
          <a:bodyPr/>
          <a:lstStyle/>
          <a:p>
            <a:fld id="{5E449000-8E6E-4B63-8789-DDC1E3D4CC6F}" type="datetimeFigureOut">
              <a:rPr lang="en-GB" smtClean="0"/>
              <a:t>13/06/2024</a:t>
            </a:fld>
            <a:endParaRPr lang="en-GB"/>
          </a:p>
        </p:txBody>
      </p:sp>
      <p:sp>
        <p:nvSpPr>
          <p:cNvPr id="5" name="Footer Placeholder 4">
            <a:extLst>
              <a:ext uri="{FF2B5EF4-FFF2-40B4-BE49-F238E27FC236}">
                <a16:creationId xmlns:a16="http://schemas.microsoft.com/office/drawing/2014/main" id="{B62D8C2F-8AAC-051E-F351-53C48510E7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841961-2597-DAD3-8635-2A1EB9F9C8FA}"/>
              </a:ext>
            </a:extLst>
          </p:cNvPr>
          <p:cNvSpPr>
            <a:spLocks noGrp="1"/>
          </p:cNvSpPr>
          <p:nvPr>
            <p:ph type="sldNum" sz="quarter" idx="12"/>
          </p:nvPr>
        </p:nvSpPr>
        <p:spPr/>
        <p:txBody>
          <a:bodyPr/>
          <a:lstStyle/>
          <a:p>
            <a:fld id="{4CD554BA-F6F6-4FB0-B76A-36F93D7380C2}" type="slidenum">
              <a:rPr lang="en-GB" smtClean="0"/>
              <a:t>‹#›</a:t>
            </a:fld>
            <a:endParaRPr lang="en-GB"/>
          </a:p>
        </p:txBody>
      </p:sp>
    </p:spTree>
    <p:extLst>
      <p:ext uri="{BB962C8B-B14F-4D97-AF65-F5344CB8AC3E}">
        <p14:creationId xmlns:p14="http://schemas.microsoft.com/office/powerpoint/2010/main" val="360905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61C88-92BA-DA3C-864F-ECC772C38D96}"/>
              </a:ext>
            </a:extLst>
          </p:cNvPr>
          <p:cNvSpPr>
            <a:spLocks noGrp="1"/>
          </p:cNvSpPr>
          <p:nvPr>
            <p:ph type="dt" sz="half" idx="10"/>
          </p:nvPr>
        </p:nvSpPr>
        <p:spPr/>
        <p:txBody>
          <a:bodyPr/>
          <a:lstStyle/>
          <a:p>
            <a:fld id="{A39767D0-CB7D-4E5B-A6B6-8E6EA0C115CE}" type="datetimeFigureOut">
              <a:rPr lang="en-US" smtClean="0"/>
              <a:t>6/13/2024</a:t>
            </a:fld>
            <a:endParaRPr lang="en-US"/>
          </a:p>
        </p:txBody>
      </p:sp>
      <p:sp>
        <p:nvSpPr>
          <p:cNvPr id="3" name="Footer Placeholder 2">
            <a:extLst>
              <a:ext uri="{FF2B5EF4-FFF2-40B4-BE49-F238E27FC236}">
                <a16:creationId xmlns:a16="http://schemas.microsoft.com/office/drawing/2014/main" id="{6276AB41-095E-EE35-7491-5788BAE5CA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F20192-280C-F387-1230-CBD9CC579035}"/>
              </a:ext>
            </a:extLst>
          </p:cNvPr>
          <p:cNvSpPr>
            <a:spLocks noGrp="1"/>
          </p:cNvSpPr>
          <p:nvPr>
            <p:ph type="sldNum" sz="quarter" idx="12"/>
          </p:nvPr>
        </p:nvSpPr>
        <p:spPr/>
        <p:txBody>
          <a:bodyPr/>
          <a:lstStyle/>
          <a:p>
            <a:fld id="{23FB9B4C-9721-483C-9608-0F8A9F3ABA10}" type="slidenum">
              <a:rPr lang="en-US" smtClean="0"/>
              <a:t>‹#›</a:t>
            </a:fld>
            <a:endParaRPr lang="en-US"/>
          </a:p>
        </p:txBody>
      </p:sp>
    </p:spTree>
    <p:extLst>
      <p:ext uri="{BB962C8B-B14F-4D97-AF65-F5344CB8AC3E}">
        <p14:creationId xmlns:p14="http://schemas.microsoft.com/office/powerpoint/2010/main" val="2360906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49E50-8D87-FB5F-4B24-90A8D3CC8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AB0EC7-745E-6789-8361-7534A82575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24FF6C-E409-CA74-BBA3-CDA8D06FE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F2EFB9-D5EA-8D3A-56F4-05A69FBBB020}"/>
              </a:ext>
            </a:extLst>
          </p:cNvPr>
          <p:cNvSpPr>
            <a:spLocks noGrp="1"/>
          </p:cNvSpPr>
          <p:nvPr>
            <p:ph type="dt" sz="half" idx="10"/>
          </p:nvPr>
        </p:nvSpPr>
        <p:spPr/>
        <p:txBody>
          <a:bodyPr/>
          <a:lstStyle/>
          <a:p>
            <a:fld id="{A39767D0-CB7D-4E5B-A6B6-8E6EA0C115CE}" type="datetimeFigureOut">
              <a:rPr lang="en-US" smtClean="0"/>
              <a:t>6/13/2024</a:t>
            </a:fld>
            <a:endParaRPr lang="en-US"/>
          </a:p>
        </p:txBody>
      </p:sp>
      <p:sp>
        <p:nvSpPr>
          <p:cNvPr id="6" name="Footer Placeholder 5">
            <a:extLst>
              <a:ext uri="{FF2B5EF4-FFF2-40B4-BE49-F238E27FC236}">
                <a16:creationId xmlns:a16="http://schemas.microsoft.com/office/drawing/2014/main" id="{ED5C1F32-61FF-0869-FDFA-497EEABB12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9B187A-CBCF-4059-B36B-C5C350892069}"/>
              </a:ext>
            </a:extLst>
          </p:cNvPr>
          <p:cNvSpPr>
            <a:spLocks noGrp="1"/>
          </p:cNvSpPr>
          <p:nvPr>
            <p:ph type="sldNum" sz="quarter" idx="12"/>
          </p:nvPr>
        </p:nvSpPr>
        <p:spPr/>
        <p:txBody>
          <a:bodyPr/>
          <a:lstStyle/>
          <a:p>
            <a:fld id="{23FB9B4C-9721-483C-9608-0F8A9F3ABA10}" type="slidenum">
              <a:rPr lang="en-US" smtClean="0"/>
              <a:t>‹#›</a:t>
            </a:fld>
            <a:endParaRPr lang="en-US"/>
          </a:p>
        </p:txBody>
      </p:sp>
    </p:spTree>
    <p:extLst>
      <p:ext uri="{BB962C8B-B14F-4D97-AF65-F5344CB8AC3E}">
        <p14:creationId xmlns:p14="http://schemas.microsoft.com/office/powerpoint/2010/main" val="3557347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302C7-2AB6-4B6C-1C94-99A8F96A76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056B75-9E67-C8EF-F8E7-8148E3B288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0C1D0A-80CD-7EB6-9233-298B58FE0A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64584E-CD54-076B-A7B6-8A3FF2FB33BB}"/>
              </a:ext>
            </a:extLst>
          </p:cNvPr>
          <p:cNvSpPr>
            <a:spLocks noGrp="1"/>
          </p:cNvSpPr>
          <p:nvPr>
            <p:ph type="dt" sz="half" idx="10"/>
          </p:nvPr>
        </p:nvSpPr>
        <p:spPr/>
        <p:txBody>
          <a:bodyPr/>
          <a:lstStyle/>
          <a:p>
            <a:fld id="{A39767D0-CB7D-4E5B-A6B6-8E6EA0C115CE}" type="datetimeFigureOut">
              <a:rPr lang="en-US" smtClean="0"/>
              <a:t>6/13/2024</a:t>
            </a:fld>
            <a:endParaRPr lang="en-US"/>
          </a:p>
        </p:txBody>
      </p:sp>
      <p:sp>
        <p:nvSpPr>
          <p:cNvPr id="6" name="Footer Placeholder 5">
            <a:extLst>
              <a:ext uri="{FF2B5EF4-FFF2-40B4-BE49-F238E27FC236}">
                <a16:creationId xmlns:a16="http://schemas.microsoft.com/office/drawing/2014/main" id="{CC85DE6C-FDF3-3C0C-8515-CBB2D72D74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103EB9-63D1-5902-1381-A2FCD7966AB7}"/>
              </a:ext>
            </a:extLst>
          </p:cNvPr>
          <p:cNvSpPr>
            <a:spLocks noGrp="1"/>
          </p:cNvSpPr>
          <p:nvPr>
            <p:ph type="sldNum" sz="quarter" idx="12"/>
          </p:nvPr>
        </p:nvSpPr>
        <p:spPr/>
        <p:txBody>
          <a:bodyPr/>
          <a:lstStyle/>
          <a:p>
            <a:fld id="{23FB9B4C-9721-483C-9608-0F8A9F3ABA10}" type="slidenum">
              <a:rPr lang="en-US" smtClean="0"/>
              <a:t>‹#›</a:t>
            </a:fld>
            <a:endParaRPr lang="en-US"/>
          </a:p>
        </p:txBody>
      </p:sp>
    </p:spTree>
    <p:extLst>
      <p:ext uri="{BB962C8B-B14F-4D97-AF65-F5344CB8AC3E}">
        <p14:creationId xmlns:p14="http://schemas.microsoft.com/office/powerpoint/2010/main" val="2052323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2CEC3-681A-FC53-BB07-9BB1C0BDA5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303A99-B800-5F93-88FE-370A92C63B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7A5A9-CA58-0AA3-003C-1FCC80DC7399}"/>
              </a:ext>
            </a:extLst>
          </p:cNvPr>
          <p:cNvSpPr>
            <a:spLocks noGrp="1"/>
          </p:cNvSpPr>
          <p:nvPr>
            <p:ph type="dt" sz="half" idx="10"/>
          </p:nvPr>
        </p:nvSpPr>
        <p:spPr/>
        <p:txBody>
          <a:bodyPr/>
          <a:lstStyle/>
          <a:p>
            <a:fld id="{A39767D0-CB7D-4E5B-A6B6-8E6EA0C115CE}" type="datetimeFigureOut">
              <a:rPr lang="en-US" smtClean="0"/>
              <a:t>6/13/2024</a:t>
            </a:fld>
            <a:endParaRPr lang="en-US"/>
          </a:p>
        </p:txBody>
      </p:sp>
      <p:sp>
        <p:nvSpPr>
          <p:cNvPr id="5" name="Footer Placeholder 4">
            <a:extLst>
              <a:ext uri="{FF2B5EF4-FFF2-40B4-BE49-F238E27FC236}">
                <a16:creationId xmlns:a16="http://schemas.microsoft.com/office/drawing/2014/main" id="{736073CE-6054-C4A1-2337-D891302C9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CC324-D8D3-118B-DCF8-525FD0939884}"/>
              </a:ext>
            </a:extLst>
          </p:cNvPr>
          <p:cNvSpPr>
            <a:spLocks noGrp="1"/>
          </p:cNvSpPr>
          <p:nvPr>
            <p:ph type="sldNum" sz="quarter" idx="12"/>
          </p:nvPr>
        </p:nvSpPr>
        <p:spPr/>
        <p:txBody>
          <a:bodyPr/>
          <a:lstStyle/>
          <a:p>
            <a:fld id="{23FB9B4C-9721-483C-9608-0F8A9F3ABA10}" type="slidenum">
              <a:rPr lang="en-US" smtClean="0"/>
              <a:t>‹#›</a:t>
            </a:fld>
            <a:endParaRPr lang="en-US"/>
          </a:p>
        </p:txBody>
      </p:sp>
    </p:spTree>
    <p:extLst>
      <p:ext uri="{BB962C8B-B14F-4D97-AF65-F5344CB8AC3E}">
        <p14:creationId xmlns:p14="http://schemas.microsoft.com/office/powerpoint/2010/main" val="3143653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C35B92-F4FA-48C5-A1B9-2BCE7472D7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804F1E-5F94-33D3-1693-E66635AA40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9ADF2D-67E7-C40E-8C8F-ECC732DD4AC3}"/>
              </a:ext>
            </a:extLst>
          </p:cNvPr>
          <p:cNvSpPr>
            <a:spLocks noGrp="1"/>
          </p:cNvSpPr>
          <p:nvPr>
            <p:ph type="dt" sz="half" idx="10"/>
          </p:nvPr>
        </p:nvSpPr>
        <p:spPr/>
        <p:txBody>
          <a:bodyPr/>
          <a:lstStyle/>
          <a:p>
            <a:fld id="{A39767D0-CB7D-4E5B-A6B6-8E6EA0C115CE}" type="datetimeFigureOut">
              <a:rPr lang="en-US" smtClean="0"/>
              <a:t>6/13/2024</a:t>
            </a:fld>
            <a:endParaRPr lang="en-US"/>
          </a:p>
        </p:txBody>
      </p:sp>
      <p:sp>
        <p:nvSpPr>
          <p:cNvPr id="5" name="Footer Placeholder 4">
            <a:extLst>
              <a:ext uri="{FF2B5EF4-FFF2-40B4-BE49-F238E27FC236}">
                <a16:creationId xmlns:a16="http://schemas.microsoft.com/office/drawing/2014/main" id="{4163CC36-0A94-4812-9EA7-488483F92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75F7D9-F857-2E8F-1C82-D9A89B1E4BEF}"/>
              </a:ext>
            </a:extLst>
          </p:cNvPr>
          <p:cNvSpPr>
            <a:spLocks noGrp="1"/>
          </p:cNvSpPr>
          <p:nvPr>
            <p:ph type="sldNum" sz="quarter" idx="12"/>
          </p:nvPr>
        </p:nvSpPr>
        <p:spPr/>
        <p:txBody>
          <a:bodyPr/>
          <a:lstStyle/>
          <a:p>
            <a:fld id="{23FB9B4C-9721-483C-9608-0F8A9F3ABA10}" type="slidenum">
              <a:rPr lang="en-US" smtClean="0"/>
              <a:t>‹#›</a:t>
            </a:fld>
            <a:endParaRPr lang="en-US"/>
          </a:p>
        </p:txBody>
      </p:sp>
    </p:spTree>
    <p:extLst>
      <p:ext uri="{BB962C8B-B14F-4D97-AF65-F5344CB8AC3E}">
        <p14:creationId xmlns:p14="http://schemas.microsoft.com/office/powerpoint/2010/main" val="1460231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White- 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 Placeholder 13"/>
          <p:cNvSpPr>
            <a:spLocks noGrp="1"/>
          </p:cNvSpPr>
          <p:nvPr>
            <p:ph type="body" sz="quarter" idx="11" hasCustomPrompt="1"/>
          </p:nvPr>
        </p:nvSpPr>
        <p:spPr>
          <a:xfrm>
            <a:off x="1582738" y="5389563"/>
            <a:ext cx="3586670"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a:t>PRESENTER NAME</a:t>
            </a:r>
          </a:p>
        </p:txBody>
      </p:sp>
      <p:sp>
        <p:nvSpPr>
          <p:cNvPr id="15" name="Text Placeholder 13"/>
          <p:cNvSpPr>
            <a:spLocks noGrp="1"/>
          </p:cNvSpPr>
          <p:nvPr>
            <p:ph type="body" sz="quarter" idx="12" hasCustomPrompt="1"/>
          </p:nvPr>
        </p:nvSpPr>
        <p:spPr>
          <a:xfrm>
            <a:off x="1582738" y="5711637"/>
            <a:ext cx="3586670"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a:t>PRESENTER TITLE</a:t>
            </a:r>
          </a:p>
        </p:txBody>
      </p:sp>
      <p:sp>
        <p:nvSpPr>
          <p:cNvPr id="16" name="Text Placeholder 13"/>
          <p:cNvSpPr>
            <a:spLocks noGrp="1"/>
          </p:cNvSpPr>
          <p:nvPr>
            <p:ph type="body" sz="quarter" idx="13" hasCustomPrompt="1"/>
          </p:nvPr>
        </p:nvSpPr>
        <p:spPr>
          <a:xfrm>
            <a:off x="1582738" y="6033711"/>
            <a:ext cx="3586670"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a:t>DATE OF PRESENTATION</a:t>
            </a:r>
          </a:p>
        </p:txBody>
      </p:sp>
      <p:sp>
        <p:nvSpPr>
          <p:cNvPr id="5" name="Text Placeholder 4"/>
          <p:cNvSpPr>
            <a:spLocks noGrp="1"/>
          </p:cNvSpPr>
          <p:nvPr>
            <p:ph type="body" sz="quarter" idx="15" hasCustomPrompt="1"/>
          </p:nvPr>
        </p:nvSpPr>
        <p:spPr>
          <a:xfrm>
            <a:off x="1509586" y="1203608"/>
            <a:ext cx="5366702" cy="3234280"/>
          </a:xfrm>
          <a:prstGeom prst="rect">
            <a:avLst/>
          </a:prstGeom>
        </p:spPr>
        <p:txBody>
          <a:bodyPr lIns="288000" tIns="288000" rIns="288000" bIns="0"/>
          <a:lstStyle>
            <a:lvl1pPr marL="0" indent="0">
              <a:buNone/>
              <a:defRPr sz="4600" b="1">
                <a:solidFill>
                  <a:srgbClr val="D6000D"/>
                </a:solidFill>
              </a:defRPr>
            </a:lvl1pPr>
          </a:lstStyle>
          <a:p>
            <a:pPr lvl="0"/>
            <a:r>
              <a:rPr lang="en-US"/>
              <a:t>PRESENTATION TITLE GOES HERE UPPERCASE 48PT </a:t>
            </a:r>
          </a:p>
        </p:txBody>
      </p:sp>
    </p:spTree>
    <p:extLst>
      <p:ext uri="{BB962C8B-B14F-4D97-AF65-F5344CB8AC3E}">
        <p14:creationId xmlns:p14="http://schemas.microsoft.com/office/powerpoint/2010/main" val="1191106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White-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6"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rgbClr val="D6000D"/>
                </a:solidFill>
              </a:defRPr>
            </a:lvl1pPr>
          </a:lstStyle>
          <a:p>
            <a:pPr lvl="0"/>
            <a:r>
              <a:rPr lang="en-US"/>
              <a:t>TITLE GOES HERE IN UPPERCASE BOLD</a:t>
            </a:r>
          </a:p>
        </p:txBody>
      </p:sp>
      <p:sp>
        <p:nvSpPr>
          <p:cNvPr id="7" name="Text Placeholder 11"/>
          <p:cNvSpPr>
            <a:spLocks noGrp="1"/>
          </p:cNvSpPr>
          <p:nvPr>
            <p:ph type="body" sz="quarter" idx="13" hasCustomPrompt="1"/>
          </p:nvPr>
        </p:nvSpPr>
        <p:spPr>
          <a:xfrm>
            <a:off x="548640" y="3281409"/>
            <a:ext cx="6851904" cy="3206750"/>
          </a:xfrm>
          <a:prstGeom prst="rect">
            <a:avLst/>
          </a:prstGeom>
        </p:spPr>
        <p:txBody>
          <a:bodyPr/>
          <a:lstStyle>
            <a:lvl1pPr marL="342900" indent="-342900">
              <a:lnSpc>
                <a:spcPct val="100000"/>
              </a:lnSpc>
              <a:buFont typeface="Arial" charset="0"/>
              <a:buChar char="•"/>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a:t>
            </a:r>
          </a:p>
          <a:p>
            <a:pPr lvl="0"/>
            <a:r>
              <a:rPr lang="en-US" err="1"/>
              <a:t>Magnis</a:t>
            </a:r>
            <a:r>
              <a:rPr lang="en-US"/>
              <a:t> dis parturient </a:t>
            </a:r>
            <a:r>
              <a:rPr lang="en-US" err="1"/>
              <a:t>montes</a:t>
            </a:r>
            <a:endParaRPr lang="en-US"/>
          </a:p>
          <a:p>
            <a:pPr lvl="0"/>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endParaRPr lang="en-US"/>
          </a:p>
        </p:txBody>
      </p:sp>
    </p:spTree>
    <p:extLst>
      <p:ext uri="{BB962C8B-B14F-4D97-AF65-F5344CB8AC3E}">
        <p14:creationId xmlns:p14="http://schemas.microsoft.com/office/powerpoint/2010/main" val="8014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97D2E-5279-5E17-1EF8-E090D59D791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74A2D27-DFEE-19DB-38A6-668B2D6B44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ECB11D7-0090-F5C9-5B15-DDEF4ADE8FD5}"/>
              </a:ext>
            </a:extLst>
          </p:cNvPr>
          <p:cNvSpPr>
            <a:spLocks noGrp="1"/>
          </p:cNvSpPr>
          <p:nvPr>
            <p:ph type="dt" sz="half" idx="10"/>
          </p:nvPr>
        </p:nvSpPr>
        <p:spPr/>
        <p:txBody>
          <a:bodyPr/>
          <a:lstStyle/>
          <a:p>
            <a:fld id="{5E449000-8E6E-4B63-8789-DDC1E3D4CC6F}" type="datetimeFigureOut">
              <a:rPr lang="en-GB" smtClean="0"/>
              <a:t>13/06/2024</a:t>
            </a:fld>
            <a:endParaRPr lang="en-GB"/>
          </a:p>
        </p:txBody>
      </p:sp>
      <p:sp>
        <p:nvSpPr>
          <p:cNvPr id="5" name="Footer Placeholder 4">
            <a:extLst>
              <a:ext uri="{FF2B5EF4-FFF2-40B4-BE49-F238E27FC236}">
                <a16:creationId xmlns:a16="http://schemas.microsoft.com/office/drawing/2014/main" id="{E177F360-22A8-254B-CE86-AC5364D75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CA71C9-F161-0D37-2983-3688F2B72C92}"/>
              </a:ext>
            </a:extLst>
          </p:cNvPr>
          <p:cNvSpPr>
            <a:spLocks noGrp="1"/>
          </p:cNvSpPr>
          <p:nvPr>
            <p:ph type="sldNum" sz="quarter" idx="12"/>
          </p:nvPr>
        </p:nvSpPr>
        <p:spPr/>
        <p:txBody>
          <a:bodyPr/>
          <a:lstStyle/>
          <a:p>
            <a:fld id="{4CD554BA-F6F6-4FB0-B76A-36F93D7380C2}" type="slidenum">
              <a:rPr lang="en-GB" smtClean="0"/>
              <a:t>‹#›</a:t>
            </a:fld>
            <a:endParaRPr lang="en-GB"/>
          </a:p>
        </p:txBody>
      </p:sp>
    </p:spTree>
    <p:extLst>
      <p:ext uri="{BB962C8B-B14F-4D97-AF65-F5344CB8AC3E}">
        <p14:creationId xmlns:p14="http://schemas.microsoft.com/office/powerpoint/2010/main" val="257938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3AF6A-249D-3A1D-3F30-C24095D3F55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5090A48-6647-45C8-4EAD-CC910AD8D7D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4F8B2F8-476B-7D9F-9CF1-F87918300DE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434D2AD-509B-47E3-7031-5A0527B40138}"/>
              </a:ext>
            </a:extLst>
          </p:cNvPr>
          <p:cNvSpPr>
            <a:spLocks noGrp="1"/>
          </p:cNvSpPr>
          <p:nvPr>
            <p:ph type="dt" sz="half" idx="10"/>
          </p:nvPr>
        </p:nvSpPr>
        <p:spPr/>
        <p:txBody>
          <a:bodyPr/>
          <a:lstStyle/>
          <a:p>
            <a:fld id="{5E449000-8E6E-4B63-8789-DDC1E3D4CC6F}" type="datetimeFigureOut">
              <a:rPr lang="en-GB" smtClean="0"/>
              <a:t>13/06/2024</a:t>
            </a:fld>
            <a:endParaRPr lang="en-GB"/>
          </a:p>
        </p:txBody>
      </p:sp>
      <p:sp>
        <p:nvSpPr>
          <p:cNvPr id="6" name="Footer Placeholder 5">
            <a:extLst>
              <a:ext uri="{FF2B5EF4-FFF2-40B4-BE49-F238E27FC236}">
                <a16:creationId xmlns:a16="http://schemas.microsoft.com/office/drawing/2014/main" id="{4CE0A46C-78D7-9FA2-E806-3855114552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86BFB0-EEB5-5C38-7EC1-EB1AD784A7E6}"/>
              </a:ext>
            </a:extLst>
          </p:cNvPr>
          <p:cNvSpPr>
            <a:spLocks noGrp="1"/>
          </p:cNvSpPr>
          <p:nvPr>
            <p:ph type="sldNum" sz="quarter" idx="12"/>
          </p:nvPr>
        </p:nvSpPr>
        <p:spPr/>
        <p:txBody>
          <a:bodyPr/>
          <a:lstStyle/>
          <a:p>
            <a:fld id="{4CD554BA-F6F6-4FB0-B76A-36F93D7380C2}" type="slidenum">
              <a:rPr lang="en-GB" smtClean="0"/>
              <a:t>‹#›</a:t>
            </a:fld>
            <a:endParaRPr lang="en-GB"/>
          </a:p>
        </p:txBody>
      </p:sp>
    </p:spTree>
    <p:extLst>
      <p:ext uri="{BB962C8B-B14F-4D97-AF65-F5344CB8AC3E}">
        <p14:creationId xmlns:p14="http://schemas.microsoft.com/office/powerpoint/2010/main" val="27553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BEE40-726A-EB4F-5265-74805FA385F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23841D3-5DEA-6D1B-ED84-7B41B134A0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3A71DFB-D4AA-A099-AF5F-F10D1AEAD4A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8BB3E19-6C91-747C-CE80-A4525846B7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68BE945-2A41-61E9-0242-D1B469075AB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6D6FF00-115A-109E-CAAD-7FBB4D84F163}"/>
              </a:ext>
            </a:extLst>
          </p:cNvPr>
          <p:cNvSpPr>
            <a:spLocks noGrp="1"/>
          </p:cNvSpPr>
          <p:nvPr>
            <p:ph type="dt" sz="half" idx="10"/>
          </p:nvPr>
        </p:nvSpPr>
        <p:spPr/>
        <p:txBody>
          <a:bodyPr/>
          <a:lstStyle/>
          <a:p>
            <a:fld id="{5E449000-8E6E-4B63-8789-DDC1E3D4CC6F}" type="datetimeFigureOut">
              <a:rPr lang="en-GB" smtClean="0"/>
              <a:t>13/06/2024</a:t>
            </a:fld>
            <a:endParaRPr lang="en-GB"/>
          </a:p>
        </p:txBody>
      </p:sp>
      <p:sp>
        <p:nvSpPr>
          <p:cNvPr id="8" name="Footer Placeholder 7">
            <a:extLst>
              <a:ext uri="{FF2B5EF4-FFF2-40B4-BE49-F238E27FC236}">
                <a16:creationId xmlns:a16="http://schemas.microsoft.com/office/drawing/2014/main" id="{A96C746C-462F-055C-1964-58B97FBE73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6B4A41-060F-F701-2E79-735683E1076A}"/>
              </a:ext>
            </a:extLst>
          </p:cNvPr>
          <p:cNvSpPr>
            <a:spLocks noGrp="1"/>
          </p:cNvSpPr>
          <p:nvPr>
            <p:ph type="sldNum" sz="quarter" idx="12"/>
          </p:nvPr>
        </p:nvSpPr>
        <p:spPr/>
        <p:txBody>
          <a:bodyPr/>
          <a:lstStyle/>
          <a:p>
            <a:fld id="{4CD554BA-F6F6-4FB0-B76A-36F93D7380C2}" type="slidenum">
              <a:rPr lang="en-GB" smtClean="0"/>
              <a:t>‹#›</a:t>
            </a:fld>
            <a:endParaRPr lang="en-GB"/>
          </a:p>
        </p:txBody>
      </p:sp>
    </p:spTree>
    <p:extLst>
      <p:ext uri="{BB962C8B-B14F-4D97-AF65-F5344CB8AC3E}">
        <p14:creationId xmlns:p14="http://schemas.microsoft.com/office/powerpoint/2010/main" val="317634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A6A8C-FA35-63D3-4AD8-337A2F3374A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EF3EE3F-2522-5B10-D120-E3618280AEDD}"/>
              </a:ext>
            </a:extLst>
          </p:cNvPr>
          <p:cNvSpPr>
            <a:spLocks noGrp="1"/>
          </p:cNvSpPr>
          <p:nvPr>
            <p:ph type="dt" sz="half" idx="10"/>
          </p:nvPr>
        </p:nvSpPr>
        <p:spPr/>
        <p:txBody>
          <a:bodyPr/>
          <a:lstStyle/>
          <a:p>
            <a:fld id="{5E449000-8E6E-4B63-8789-DDC1E3D4CC6F}" type="datetimeFigureOut">
              <a:rPr lang="en-GB" smtClean="0"/>
              <a:t>13/06/2024</a:t>
            </a:fld>
            <a:endParaRPr lang="en-GB"/>
          </a:p>
        </p:txBody>
      </p:sp>
      <p:sp>
        <p:nvSpPr>
          <p:cNvPr id="4" name="Footer Placeholder 3">
            <a:extLst>
              <a:ext uri="{FF2B5EF4-FFF2-40B4-BE49-F238E27FC236}">
                <a16:creationId xmlns:a16="http://schemas.microsoft.com/office/drawing/2014/main" id="{3C571882-A266-5377-E4AC-003491DDB9D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311246-AA8F-578F-09C0-597103884089}"/>
              </a:ext>
            </a:extLst>
          </p:cNvPr>
          <p:cNvSpPr>
            <a:spLocks noGrp="1"/>
          </p:cNvSpPr>
          <p:nvPr>
            <p:ph type="sldNum" sz="quarter" idx="12"/>
          </p:nvPr>
        </p:nvSpPr>
        <p:spPr/>
        <p:txBody>
          <a:bodyPr/>
          <a:lstStyle/>
          <a:p>
            <a:fld id="{4CD554BA-F6F6-4FB0-B76A-36F93D7380C2}" type="slidenum">
              <a:rPr lang="en-GB" smtClean="0"/>
              <a:t>‹#›</a:t>
            </a:fld>
            <a:endParaRPr lang="en-GB"/>
          </a:p>
        </p:txBody>
      </p:sp>
    </p:spTree>
    <p:extLst>
      <p:ext uri="{BB962C8B-B14F-4D97-AF65-F5344CB8AC3E}">
        <p14:creationId xmlns:p14="http://schemas.microsoft.com/office/powerpoint/2010/main" val="3536339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CE7D9-4A19-A210-CD1E-D2AB816CC363}"/>
              </a:ext>
            </a:extLst>
          </p:cNvPr>
          <p:cNvSpPr>
            <a:spLocks noGrp="1"/>
          </p:cNvSpPr>
          <p:nvPr>
            <p:ph type="dt" sz="half" idx="10"/>
          </p:nvPr>
        </p:nvSpPr>
        <p:spPr/>
        <p:txBody>
          <a:bodyPr/>
          <a:lstStyle/>
          <a:p>
            <a:fld id="{5E449000-8E6E-4B63-8789-DDC1E3D4CC6F}" type="datetimeFigureOut">
              <a:rPr lang="en-GB" smtClean="0"/>
              <a:t>13/06/2024</a:t>
            </a:fld>
            <a:endParaRPr lang="en-GB"/>
          </a:p>
        </p:txBody>
      </p:sp>
      <p:sp>
        <p:nvSpPr>
          <p:cNvPr id="3" name="Footer Placeholder 2">
            <a:extLst>
              <a:ext uri="{FF2B5EF4-FFF2-40B4-BE49-F238E27FC236}">
                <a16:creationId xmlns:a16="http://schemas.microsoft.com/office/drawing/2014/main" id="{17D0DB84-3143-0A11-0C8C-31882BF919F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49304F-0F8E-E3D3-4774-C6E4F7A62344}"/>
              </a:ext>
            </a:extLst>
          </p:cNvPr>
          <p:cNvSpPr>
            <a:spLocks noGrp="1"/>
          </p:cNvSpPr>
          <p:nvPr>
            <p:ph type="sldNum" sz="quarter" idx="12"/>
          </p:nvPr>
        </p:nvSpPr>
        <p:spPr/>
        <p:txBody>
          <a:bodyPr/>
          <a:lstStyle/>
          <a:p>
            <a:fld id="{4CD554BA-F6F6-4FB0-B76A-36F93D7380C2}" type="slidenum">
              <a:rPr lang="en-GB" smtClean="0"/>
              <a:t>‹#›</a:t>
            </a:fld>
            <a:endParaRPr lang="en-GB"/>
          </a:p>
        </p:txBody>
      </p:sp>
    </p:spTree>
    <p:extLst>
      <p:ext uri="{BB962C8B-B14F-4D97-AF65-F5344CB8AC3E}">
        <p14:creationId xmlns:p14="http://schemas.microsoft.com/office/powerpoint/2010/main" val="177674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A2D5A-5A75-31E5-1A60-EDA2779127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5BBE3EB-ED20-30DB-038C-17251CDDD7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E92237B-D3F4-AC2D-5CE2-C66A34B36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AE61E8-C3A4-E77A-0BD7-B599CCB2D634}"/>
              </a:ext>
            </a:extLst>
          </p:cNvPr>
          <p:cNvSpPr>
            <a:spLocks noGrp="1"/>
          </p:cNvSpPr>
          <p:nvPr>
            <p:ph type="dt" sz="half" idx="10"/>
          </p:nvPr>
        </p:nvSpPr>
        <p:spPr/>
        <p:txBody>
          <a:bodyPr/>
          <a:lstStyle/>
          <a:p>
            <a:fld id="{5E449000-8E6E-4B63-8789-DDC1E3D4CC6F}" type="datetimeFigureOut">
              <a:rPr lang="en-GB" smtClean="0"/>
              <a:t>13/06/2024</a:t>
            </a:fld>
            <a:endParaRPr lang="en-GB"/>
          </a:p>
        </p:txBody>
      </p:sp>
      <p:sp>
        <p:nvSpPr>
          <p:cNvPr id="6" name="Footer Placeholder 5">
            <a:extLst>
              <a:ext uri="{FF2B5EF4-FFF2-40B4-BE49-F238E27FC236}">
                <a16:creationId xmlns:a16="http://schemas.microsoft.com/office/drawing/2014/main" id="{0780DB46-D99D-A005-09F3-0239BA8A8D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95F4DC-49FE-C0B1-6612-4C61DFCF561D}"/>
              </a:ext>
            </a:extLst>
          </p:cNvPr>
          <p:cNvSpPr>
            <a:spLocks noGrp="1"/>
          </p:cNvSpPr>
          <p:nvPr>
            <p:ph type="sldNum" sz="quarter" idx="12"/>
          </p:nvPr>
        </p:nvSpPr>
        <p:spPr/>
        <p:txBody>
          <a:bodyPr/>
          <a:lstStyle/>
          <a:p>
            <a:fld id="{4CD554BA-F6F6-4FB0-B76A-36F93D7380C2}" type="slidenum">
              <a:rPr lang="en-GB" smtClean="0"/>
              <a:t>‹#›</a:t>
            </a:fld>
            <a:endParaRPr lang="en-GB"/>
          </a:p>
        </p:txBody>
      </p:sp>
    </p:spTree>
    <p:extLst>
      <p:ext uri="{BB962C8B-B14F-4D97-AF65-F5344CB8AC3E}">
        <p14:creationId xmlns:p14="http://schemas.microsoft.com/office/powerpoint/2010/main" val="286591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457A-9C0F-F910-65C9-03FE95A229D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1452152-66C0-BD37-BC91-94B705C877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787F75-C44D-B7C0-1D9F-7236355C4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804CC6A-5D73-0DB9-3C58-0F94DF82436B}"/>
              </a:ext>
            </a:extLst>
          </p:cNvPr>
          <p:cNvSpPr>
            <a:spLocks noGrp="1"/>
          </p:cNvSpPr>
          <p:nvPr>
            <p:ph type="dt" sz="half" idx="10"/>
          </p:nvPr>
        </p:nvSpPr>
        <p:spPr/>
        <p:txBody>
          <a:bodyPr/>
          <a:lstStyle/>
          <a:p>
            <a:fld id="{5E449000-8E6E-4B63-8789-DDC1E3D4CC6F}" type="datetimeFigureOut">
              <a:rPr lang="en-GB" smtClean="0"/>
              <a:t>13/06/2024</a:t>
            </a:fld>
            <a:endParaRPr lang="en-GB"/>
          </a:p>
        </p:txBody>
      </p:sp>
      <p:sp>
        <p:nvSpPr>
          <p:cNvPr id="6" name="Footer Placeholder 5">
            <a:extLst>
              <a:ext uri="{FF2B5EF4-FFF2-40B4-BE49-F238E27FC236}">
                <a16:creationId xmlns:a16="http://schemas.microsoft.com/office/drawing/2014/main" id="{93E0C7C6-2B80-AED0-3A1C-9FD32A86FF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119395-C6D7-83B0-0411-2BEC6DA353F1}"/>
              </a:ext>
            </a:extLst>
          </p:cNvPr>
          <p:cNvSpPr>
            <a:spLocks noGrp="1"/>
          </p:cNvSpPr>
          <p:nvPr>
            <p:ph type="sldNum" sz="quarter" idx="12"/>
          </p:nvPr>
        </p:nvSpPr>
        <p:spPr/>
        <p:txBody>
          <a:bodyPr/>
          <a:lstStyle/>
          <a:p>
            <a:fld id="{4CD554BA-F6F6-4FB0-B76A-36F93D7380C2}" type="slidenum">
              <a:rPr lang="en-GB" smtClean="0"/>
              <a:t>‹#›</a:t>
            </a:fld>
            <a:endParaRPr lang="en-GB"/>
          </a:p>
        </p:txBody>
      </p:sp>
    </p:spTree>
    <p:extLst>
      <p:ext uri="{BB962C8B-B14F-4D97-AF65-F5344CB8AC3E}">
        <p14:creationId xmlns:p14="http://schemas.microsoft.com/office/powerpoint/2010/main" val="293851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92E-171A-1C6F-847A-B1863154C8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3A84C8E-72AB-0FB5-7CD2-AC3DFB3C0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03AFDBA-0F53-3C97-23D7-40391E6F04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49000-8E6E-4B63-8789-DDC1E3D4CC6F}" type="datetimeFigureOut">
              <a:rPr lang="en-GB" smtClean="0"/>
              <a:t>13/06/2024</a:t>
            </a:fld>
            <a:endParaRPr lang="en-GB"/>
          </a:p>
        </p:txBody>
      </p:sp>
      <p:sp>
        <p:nvSpPr>
          <p:cNvPr id="5" name="Footer Placeholder 4">
            <a:extLst>
              <a:ext uri="{FF2B5EF4-FFF2-40B4-BE49-F238E27FC236}">
                <a16:creationId xmlns:a16="http://schemas.microsoft.com/office/drawing/2014/main" id="{E850FBE2-F640-5CC4-6D42-F99CBB2FF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1F66D2-20F0-C1F3-0B1F-997DC80CE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554BA-F6F6-4FB0-B76A-36F93D7380C2}" type="slidenum">
              <a:rPr lang="en-GB" smtClean="0"/>
              <a:t>‹#›</a:t>
            </a:fld>
            <a:endParaRPr lang="en-GB"/>
          </a:p>
        </p:txBody>
      </p:sp>
    </p:spTree>
    <p:extLst>
      <p:ext uri="{BB962C8B-B14F-4D97-AF65-F5344CB8AC3E}">
        <p14:creationId xmlns:p14="http://schemas.microsoft.com/office/powerpoint/2010/main" val="1376672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E15812-22E3-6AA2-4988-09BE9BBCAA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6B5FB5-1881-136F-9A9A-E5B643D8C9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74D14-77E3-B038-28B9-3DC0791CA6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767D0-CB7D-4E5B-A6B6-8E6EA0C115CE}" type="datetimeFigureOut">
              <a:rPr lang="en-US" smtClean="0"/>
              <a:t>6/13/2024</a:t>
            </a:fld>
            <a:endParaRPr lang="en-US"/>
          </a:p>
        </p:txBody>
      </p:sp>
      <p:sp>
        <p:nvSpPr>
          <p:cNvPr id="5" name="Footer Placeholder 4">
            <a:extLst>
              <a:ext uri="{FF2B5EF4-FFF2-40B4-BE49-F238E27FC236}">
                <a16:creationId xmlns:a16="http://schemas.microsoft.com/office/drawing/2014/main" id="{0F6C1CD3-065A-2158-9137-4110042395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9926EE-FC4F-2EF2-FA4D-B412ED34D3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B9B4C-9721-483C-9608-0F8A9F3ABA10}" type="slidenum">
              <a:rPr lang="en-US" smtClean="0"/>
              <a:t>‹#›</a:t>
            </a:fld>
            <a:endParaRPr lang="en-US"/>
          </a:p>
        </p:txBody>
      </p:sp>
    </p:spTree>
    <p:extLst>
      <p:ext uri="{BB962C8B-B14F-4D97-AF65-F5344CB8AC3E}">
        <p14:creationId xmlns:p14="http://schemas.microsoft.com/office/powerpoint/2010/main" val="9862960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hyperlink" Target="mailto:gpadmin@qub.ac.uk"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hyperlink" Target="mailto:m.dolan@qub.ac.uk" TargetMode="External"/><Relationship Id="rId2" Type="http://schemas.openxmlformats.org/officeDocument/2006/relationships/hyperlink" Target="mailto:gpadmin@qub.ac.uk" TargetMode="Externa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hyperlink" Target="https://eur02.safelinks.protection.outlook.com/?url=https%3A%2F%2Fforms.office.com%2Fe%2Fz5Td85DBQS&amp;data=05%7C02%7Cm.dolan%40qub.ac.uk%7Cb47d4c573713414eb17408dc83d3f594%7Ceaab77eab4a549e3a1e8d6dd23a1f286%7C0%7C0%7C638530193665720739%7CUnknown%7CTWFpbGZsb3d8eyJWIjoiMC4wLjAwMDAiLCJQIjoiV2luMzIiLCJBTiI6Ik1haWwiLCJXVCI6Mn0%3D%7C0%7C%7C%7C&amp;sdata=Ww3Ir7AQRDBbWVNzDKZKpPXcm%2B2c8ciA1S8lmzPriDg%3D&amp;reserved=0" TargetMode="Externa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jpeg"/><Relationship Id="rId1" Type="http://schemas.openxmlformats.org/officeDocument/2006/relationships/slideLayout" Target="../slideLayouts/slideLayout26.xml"/><Relationship Id="rId4" Type="http://schemas.openxmlformats.org/officeDocument/2006/relationships/hyperlink" Target="mailto:m.dolan@qub.ac.uk"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2.png"/><Relationship Id="rId1" Type="http://schemas.openxmlformats.org/officeDocument/2006/relationships/slideLayout" Target="../slideLayouts/slideLayout26.xml"/><Relationship Id="rId6" Type="http://schemas.openxmlformats.org/officeDocument/2006/relationships/image" Target="../media/image15.png"/><Relationship Id="rId5" Type="http://schemas.openxmlformats.org/officeDocument/2006/relationships/customXml" Target="../ink/ink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1817928" y="1745868"/>
            <a:ext cx="10154332" cy="1136470"/>
          </a:xfrm>
        </p:spPr>
        <p:txBody>
          <a:bodyPr lIns="288000" tIns="288000" rIns="288000" bIns="0" anchor="t">
            <a:normAutofit fontScale="25000" lnSpcReduction="20000"/>
          </a:bodyPr>
          <a:lstStyle/>
          <a:p>
            <a:r>
              <a:rPr lang="en-US" sz="12800" b="1" dirty="0"/>
              <a:t>Year 5 C25</a:t>
            </a:r>
          </a:p>
          <a:p>
            <a:r>
              <a:rPr lang="en-US" sz="12800" b="1" dirty="0"/>
              <a:t>Preparation </a:t>
            </a:r>
            <a:r>
              <a:rPr lang="en-US" sz="12800" dirty="0"/>
              <a:t>for</a:t>
            </a:r>
            <a:r>
              <a:rPr lang="en-US" sz="12800" b="1" dirty="0"/>
              <a:t> practice 1:  </a:t>
            </a:r>
          </a:p>
          <a:p>
            <a:r>
              <a:rPr lang="en-US" sz="12800" b="1" dirty="0"/>
              <a:t>Primary and preventative care</a:t>
            </a:r>
            <a:endParaRPr lang="en-GB" sz="12800" dirty="0"/>
          </a:p>
          <a:p>
            <a:endParaRPr lang="en-US" sz="4600" b="1" dirty="0">
              <a:latin typeface="+mn-lt"/>
            </a:endParaRPr>
          </a:p>
        </p:txBody>
      </p:sp>
      <p:pic>
        <p:nvPicPr>
          <p:cNvPr id="2" name="Picture 2" descr="Free Eyeglasses World Map photo and picture">
            <a:extLst>
              <a:ext uri="{FF2B5EF4-FFF2-40B4-BE49-F238E27FC236}">
                <a16:creationId xmlns:a16="http://schemas.microsoft.com/office/drawing/2014/main" id="{09574BE7-CA33-CE63-1D8B-726932C23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775" y="3975663"/>
            <a:ext cx="3432798" cy="257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173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6E9E25-EFC7-000B-D2A1-2B9E78B0617F}"/>
              </a:ext>
            </a:extLst>
          </p:cNvPr>
          <p:cNvPicPr>
            <a:picLocks noChangeAspect="1"/>
          </p:cNvPicPr>
          <p:nvPr/>
        </p:nvPicPr>
        <p:blipFill rotWithShape="1">
          <a:blip r:embed="rId2"/>
          <a:srcRect l="34185" t="20154" r="39300" b="12574"/>
          <a:stretch/>
        </p:blipFill>
        <p:spPr>
          <a:xfrm>
            <a:off x="3732028" y="393868"/>
            <a:ext cx="4253307" cy="6070263"/>
          </a:xfrm>
          <a:prstGeom prst="rect">
            <a:avLst/>
          </a:prstGeom>
        </p:spPr>
      </p:pic>
    </p:spTree>
    <p:extLst>
      <p:ext uri="{BB962C8B-B14F-4D97-AF65-F5344CB8AC3E}">
        <p14:creationId xmlns:p14="http://schemas.microsoft.com/office/powerpoint/2010/main" val="3540611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B382C-506F-C819-E330-2F96B1DAE270}"/>
              </a:ext>
            </a:extLst>
          </p:cNvPr>
          <p:cNvSpPr>
            <a:spLocks noGrp="1"/>
          </p:cNvSpPr>
          <p:nvPr>
            <p:ph type="body" sz="quarter" idx="12"/>
          </p:nvPr>
        </p:nvSpPr>
        <p:spPr>
          <a:xfrm>
            <a:off x="918754" y="684953"/>
            <a:ext cx="9014001" cy="1402269"/>
          </a:xfrm>
        </p:spPr>
        <p:txBody>
          <a:bodyPr>
            <a:normAutofit/>
          </a:bodyPr>
          <a:lstStyle/>
          <a:p>
            <a:r>
              <a:rPr lang="en-US" dirty="0"/>
              <a:t>The student’s journey in GP</a:t>
            </a:r>
          </a:p>
        </p:txBody>
      </p:sp>
      <p:pic>
        <p:nvPicPr>
          <p:cNvPr id="4" name="Picture 3">
            <a:extLst>
              <a:ext uri="{FF2B5EF4-FFF2-40B4-BE49-F238E27FC236}">
                <a16:creationId xmlns:a16="http://schemas.microsoft.com/office/drawing/2014/main" id="{CA93FFE4-FC00-8A3B-FCB1-47C3FB708239}"/>
              </a:ext>
            </a:extLst>
          </p:cNvPr>
          <p:cNvPicPr>
            <a:picLocks noChangeAspect="1"/>
          </p:cNvPicPr>
          <p:nvPr/>
        </p:nvPicPr>
        <p:blipFill rotWithShape="1">
          <a:blip r:embed="rId2"/>
          <a:srcRect l="18917" t="25482" r="38250" b="1332"/>
          <a:stretch/>
        </p:blipFill>
        <p:spPr>
          <a:xfrm>
            <a:off x="1188163" y="2345478"/>
            <a:ext cx="3655193" cy="3512968"/>
          </a:xfrm>
          <a:prstGeom prst="rect">
            <a:avLst/>
          </a:prstGeom>
        </p:spPr>
      </p:pic>
    </p:spTree>
    <p:extLst>
      <p:ext uri="{BB962C8B-B14F-4D97-AF65-F5344CB8AC3E}">
        <p14:creationId xmlns:p14="http://schemas.microsoft.com/office/powerpoint/2010/main" val="4094650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67811DD-921C-3AD1-69C8-65E7BDF535DA}"/>
              </a:ext>
            </a:extLst>
          </p:cNvPr>
          <p:cNvSpPr/>
          <p:nvPr/>
        </p:nvSpPr>
        <p:spPr>
          <a:xfrm>
            <a:off x="1021080" y="1943017"/>
            <a:ext cx="1645990" cy="867842"/>
          </a:xfrm>
          <a:prstGeom prst="roundRect">
            <a:avLst/>
          </a:prstGeom>
          <a:solidFill>
            <a:srgbClr val="3DB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FAMILY MEDICINE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Family Attachment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5 sessions inc. home visits</a:t>
            </a:r>
          </a:p>
        </p:txBody>
      </p:sp>
      <p:sp>
        <p:nvSpPr>
          <p:cNvPr id="24" name="Rectangle: Rounded Corners 23">
            <a:extLst>
              <a:ext uri="{FF2B5EF4-FFF2-40B4-BE49-F238E27FC236}">
                <a16:creationId xmlns:a16="http://schemas.microsoft.com/office/drawing/2014/main" id="{A57585B6-350F-C6C4-2CD0-E81D40CEBE53}"/>
              </a:ext>
            </a:extLst>
          </p:cNvPr>
          <p:cNvSpPr/>
          <p:nvPr/>
        </p:nvSpPr>
        <p:spPr>
          <a:xfrm>
            <a:off x="4972050" y="3718052"/>
            <a:ext cx="2112096" cy="884428"/>
          </a:xfrm>
          <a:prstGeom prst="roundRect">
            <a:avLst/>
          </a:prstGeom>
          <a:solidFill>
            <a:srgbClr val="51A8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GENERAL PRACTICE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ATTACHMENT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Calibri"/>
              </a:rPr>
              <a:t>12 sessions </a:t>
            </a: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764287AC-A358-A3FE-95FF-4AD7A9739F7C}"/>
              </a:ext>
            </a:extLst>
          </p:cNvPr>
          <p:cNvSpPr/>
          <p:nvPr/>
        </p:nvSpPr>
        <p:spPr>
          <a:xfrm>
            <a:off x="7377497" y="4471268"/>
            <a:ext cx="1574609" cy="77263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GENERAL PRACTICE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LONGITUDINAL CLERKSHIP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4 x 2 weeks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9FB1E82C-B7FE-EB9F-4C54-EF99A7E9A7AC}"/>
              </a:ext>
            </a:extLst>
          </p:cNvPr>
          <p:cNvSpPr/>
          <p:nvPr/>
        </p:nvSpPr>
        <p:spPr>
          <a:xfrm>
            <a:off x="2878090" y="2810859"/>
            <a:ext cx="2029956" cy="657468"/>
          </a:xfrm>
          <a:prstGeom prst="roundRect">
            <a:avLst/>
          </a:prstGeom>
          <a:solidFill>
            <a:srgbClr val="E11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FAMILY MEDICINE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General Practice Experience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5 sessions </a:t>
            </a:r>
          </a:p>
        </p:txBody>
      </p:sp>
      <p:sp>
        <p:nvSpPr>
          <p:cNvPr id="29" name="Rectangle: Rounded Corners 28">
            <a:extLst>
              <a:ext uri="{FF2B5EF4-FFF2-40B4-BE49-F238E27FC236}">
                <a16:creationId xmlns:a16="http://schemas.microsoft.com/office/drawing/2014/main" id="{EE1C459A-9332-C76B-51C3-654A6F44CF11}"/>
              </a:ext>
            </a:extLst>
          </p:cNvPr>
          <p:cNvSpPr/>
          <p:nvPr/>
        </p:nvSpPr>
        <p:spPr>
          <a:xfrm>
            <a:off x="8327571" y="5289627"/>
            <a:ext cx="3828363" cy="1452763"/>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 Preparation for Practice (primary and preventative care)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7 weeks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5E7C3535-BDD1-90C9-D6BC-E0DAC26C39CF}"/>
              </a:ext>
            </a:extLst>
          </p:cNvPr>
          <p:cNvSpPr/>
          <p:nvPr/>
        </p:nvSpPr>
        <p:spPr>
          <a:xfrm>
            <a:off x="1242825" y="688115"/>
            <a:ext cx="1119600" cy="657468"/>
          </a:xfrm>
          <a:prstGeom prst="roundRect">
            <a:avLst/>
          </a:prstGeom>
          <a:solidFill>
            <a:srgbClr val="BBB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Year 1</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4AE88DE4-5FC5-85EE-D077-BBF8B65A9FE6}"/>
              </a:ext>
            </a:extLst>
          </p:cNvPr>
          <p:cNvSpPr/>
          <p:nvPr/>
        </p:nvSpPr>
        <p:spPr>
          <a:xfrm>
            <a:off x="3342139" y="688115"/>
            <a:ext cx="1119600" cy="657468"/>
          </a:xfrm>
          <a:prstGeom prst="roundRect">
            <a:avLst/>
          </a:prstGeom>
          <a:solidFill>
            <a:srgbClr val="D0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Year 2</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6B3D2C37-2525-F997-6B53-6EB0B1ABB540}"/>
              </a:ext>
            </a:extLst>
          </p:cNvPr>
          <p:cNvSpPr/>
          <p:nvPr/>
        </p:nvSpPr>
        <p:spPr>
          <a:xfrm>
            <a:off x="5443645" y="680234"/>
            <a:ext cx="1119554" cy="657468"/>
          </a:xfrm>
          <a:prstGeom prst="roundRect">
            <a:avLst/>
          </a:prstGeom>
          <a:solidFill>
            <a:srgbClr val="D1B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Year 3</a:t>
            </a:r>
            <a:endPar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8347863C-E004-F4EC-DF8B-B7538ECAAEEA}"/>
              </a:ext>
            </a:extLst>
          </p:cNvPr>
          <p:cNvSpPr/>
          <p:nvPr/>
        </p:nvSpPr>
        <p:spPr>
          <a:xfrm>
            <a:off x="7545105" y="688115"/>
            <a:ext cx="1119600" cy="657468"/>
          </a:xfrm>
          <a:prstGeom prst="roundRect">
            <a:avLst/>
          </a:prstGeom>
          <a:solidFill>
            <a:srgbClr val="EEC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Year 4</a:t>
            </a:r>
            <a:endPar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AB7696AD-0CF8-624E-2FDD-1BF2EFB841D4}"/>
              </a:ext>
            </a:extLst>
          </p:cNvPr>
          <p:cNvSpPr/>
          <p:nvPr/>
        </p:nvSpPr>
        <p:spPr>
          <a:xfrm>
            <a:off x="9835971" y="262619"/>
            <a:ext cx="1694042" cy="1133475"/>
          </a:xfrm>
          <a:prstGeom prst="roundRect">
            <a:avLst/>
          </a:prstGeom>
          <a:solidFill>
            <a:srgbClr val="E8C2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Year 5 </a:t>
            </a:r>
            <a:endPar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71F0E99-960E-13F7-B823-192037D483F0}"/>
              </a:ext>
            </a:extLst>
          </p:cNvPr>
          <p:cNvSpPr/>
          <p:nvPr/>
        </p:nvSpPr>
        <p:spPr>
          <a:xfrm>
            <a:off x="949363" y="1801221"/>
            <a:ext cx="1717707" cy="45719"/>
          </a:xfrm>
          <a:prstGeom prst="rect">
            <a:avLst/>
          </a:prstGeom>
          <a:solidFill>
            <a:srgbClr val="BBB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643E1EE0-D4C0-E9BD-A900-85C8AD3F4261}"/>
              </a:ext>
            </a:extLst>
          </p:cNvPr>
          <p:cNvSpPr/>
          <p:nvPr/>
        </p:nvSpPr>
        <p:spPr>
          <a:xfrm rot="5400000">
            <a:off x="1574805" y="1533061"/>
            <a:ext cx="455639" cy="80683"/>
          </a:xfrm>
          <a:prstGeom prst="rect">
            <a:avLst/>
          </a:prstGeom>
          <a:solidFill>
            <a:srgbClr val="BBB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6C67E01D-35A5-197C-4E84-146F20F49031}"/>
              </a:ext>
            </a:extLst>
          </p:cNvPr>
          <p:cNvSpPr/>
          <p:nvPr/>
        </p:nvSpPr>
        <p:spPr>
          <a:xfrm>
            <a:off x="2777490" y="2709740"/>
            <a:ext cx="2194560" cy="45719"/>
          </a:xfrm>
          <a:prstGeom prst="rect">
            <a:avLst/>
          </a:prstGeom>
          <a:solidFill>
            <a:srgbClr val="D0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B3AE684F-3408-E53D-1AFF-C223C883DF0F}"/>
              </a:ext>
            </a:extLst>
          </p:cNvPr>
          <p:cNvSpPr/>
          <p:nvPr/>
        </p:nvSpPr>
        <p:spPr>
          <a:xfrm rot="5400000">
            <a:off x="3185372" y="1954406"/>
            <a:ext cx="1429989" cy="80683"/>
          </a:xfrm>
          <a:prstGeom prst="rect">
            <a:avLst/>
          </a:prstGeom>
          <a:solidFill>
            <a:srgbClr val="D0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6049CC92-8CC2-A7A8-A0BB-210DB9F11700}"/>
              </a:ext>
            </a:extLst>
          </p:cNvPr>
          <p:cNvSpPr/>
          <p:nvPr/>
        </p:nvSpPr>
        <p:spPr>
          <a:xfrm>
            <a:off x="5212699" y="3578519"/>
            <a:ext cx="1524263" cy="57600"/>
          </a:xfrm>
          <a:prstGeom prst="rect">
            <a:avLst/>
          </a:prstGeom>
          <a:solidFill>
            <a:srgbClr val="D1B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C4F52526-B368-E82F-B82A-932C4D75840A}"/>
              </a:ext>
            </a:extLst>
          </p:cNvPr>
          <p:cNvSpPr/>
          <p:nvPr/>
        </p:nvSpPr>
        <p:spPr>
          <a:xfrm rot="5400000">
            <a:off x="4828677" y="2402639"/>
            <a:ext cx="2303013" cy="80683"/>
          </a:xfrm>
          <a:prstGeom prst="rect">
            <a:avLst/>
          </a:prstGeom>
          <a:solidFill>
            <a:srgbClr val="D1B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8B521F5E-D5C6-064A-8423-16AA959E3AAF}"/>
              </a:ext>
            </a:extLst>
          </p:cNvPr>
          <p:cNvSpPr/>
          <p:nvPr/>
        </p:nvSpPr>
        <p:spPr>
          <a:xfrm>
            <a:off x="7245047" y="4339123"/>
            <a:ext cx="1761793" cy="45719"/>
          </a:xfrm>
          <a:prstGeom prst="rect">
            <a:avLst/>
          </a:prstGeom>
          <a:solidFill>
            <a:srgbClr val="EEC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F871B520-0646-EC13-57A3-A1800FFDB6CD}"/>
              </a:ext>
            </a:extLst>
          </p:cNvPr>
          <p:cNvSpPr/>
          <p:nvPr/>
        </p:nvSpPr>
        <p:spPr>
          <a:xfrm rot="5400000">
            <a:off x="6591805" y="2770518"/>
            <a:ext cx="3065310" cy="80683"/>
          </a:xfrm>
          <a:prstGeom prst="rect">
            <a:avLst/>
          </a:prstGeom>
          <a:solidFill>
            <a:srgbClr val="EEC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DD9AB921-57DE-C766-6B59-551D8BC0D12A}"/>
              </a:ext>
            </a:extLst>
          </p:cNvPr>
          <p:cNvSpPr/>
          <p:nvPr/>
        </p:nvSpPr>
        <p:spPr>
          <a:xfrm>
            <a:off x="9722947" y="5088177"/>
            <a:ext cx="2010699" cy="57600"/>
          </a:xfrm>
          <a:prstGeom prst="rect">
            <a:avLst/>
          </a:prstGeom>
          <a:solidFill>
            <a:srgbClr val="E8C2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0F7CFFC7-CDF5-52BC-8BFA-8221715DAFCA}"/>
              </a:ext>
            </a:extLst>
          </p:cNvPr>
          <p:cNvSpPr/>
          <p:nvPr/>
        </p:nvSpPr>
        <p:spPr>
          <a:xfrm rot="5400000">
            <a:off x="8835973" y="3248076"/>
            <a:ext cx="3749682" cy="45719"/>
          </a:xfrm>
          <a:prstGeom prst="rect">
            <a:avLst/>
          </a:prstGeom>
          <a:solidFill>
            <a:srgbClr val="E8C2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531223" y="226423"/>
            <a:ext cx="109268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General Practice across the QUB Medical School Curriculum 2024/2025</a:t>
            </a:r>
          </a:p>
        </p:txBody>
      </p:sp>
    </p:spTree>
    <p:extLst>
      <p:ext uri="{BB962C8B-B14F-4D97-AF65-F5344CB8AC3E}">
        <p14:creationId xmlns:p14="http://schemas.microsoft.com/office/powerpoint/2010/main" val="4152814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D0618FC-A3CA-2E8B-71A9-15DDE77E3EC3}"/>
              </a:ext>
            </a:extLst>
          </p:cNvPr>
          <p:cNvSpPr>
            <a:spLocks noGrp="1"/>
          </p:cNvSpPr>
          <p:nvPr>
            <p:ph type="body" sz="quarter" idx="13"/>
          </p:nvPr>
        </p:nvSpPr>
        <p:spPr>
          <a:xfrm>
            <a:off x="248485" y="310198"/>
            <a:ext cx="11284984" cy="5246081"/>
          </a:xfrm>
        </p:spPr>
        <p:txBody>
          <a:bodyPr lIns="91440" tIns="45720" rIns="91440" bIns="45720" anchor="t">
            <a:normAutofit/>
          </a:bodyPr>
          <a:lstStyle/>
          <a:p>
            <a:pPr marL="0" indent="0">
              <a:lnSpc>
                <a:spcPct val="107000"/>
              </a:lnSpc>
              <a:spcBef>
                <a:spcPts val="0"/>
              </a:spcBef>
              <a:spcAft>
                <a:spcPts val="800"/>
              </a:spcAft>
              <a:buNone/>
            </a:pPr>
            <a:endParaRPr lang="en-US" sz="112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Wingdings" panose="05000000000000000000" pitchFamily="2" charset="2"/>
              <a:buChar char="§"/>
            </a:pPr>
            <a:endParaRPr lang="en-US" sz="112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Font typeface="Wingdings" panose="05000000000000000000" pitchFamily="2" charset="2"/>
              <a:buChar char="§"/>
            </a:pPr>
            <a:endParaRPr lang="en-US" sz="1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cs typeface="Arial"/>
            </a:endParaRPr>
          </a:p>
        </p:txBody>
      </p:sp>
      <p:pic>
        <p:nvPicPr>
          <p:cNvPr id="2" name="Picture 1">
            <a:extLst>
              <a:ext uri="{FF2B5EF4-FFF2-40B4-BE49-F238E27FC236}">
                <a16:creationId xmlns:a16="http://schemas.microsoft.com/office/drawing/2014/main" id="{E23C90A7-F09D-7C2E-E72E-4D75C6181EC6}"/>
              </a:ext>
            </a:extLst>
          </p:cNvPr>
          <p:cNvPicPr>
            <a:picLocks noChangeAspect="1"/>
          </p:cNvPicPr>
          <p:nvPr/>
        </p:nvPicPr>
        <p:blipFill rotWithShape="1">
          <a:blip r:embed="rId3"/>
          <a:srcRect l="31750" t="25185" r="34166" b="10666"/>
          <a:stretch/>
        </p:blipFill>
        <p:spPr>
          <a:xfrm>
            <a:off x="9644142" y="472127"/>
            <a:ext cx="2108770" cy="2232511"/>
          </a:xfrm>
          <a:prstGeom prst="rect">
            <a:avLst/>
          </a:prstGeom>
        </p:spPr>
      </p:pic>
      <p:pic>
        <p:nvPicPr>
          <p:cNvPr id="3" name="Picture 2">
            <a:extLst>
              <a:ext uri="{FF2B5EF4-FFF2-40B4-BE49-F238E27FC236}">
                <a16:creationId xmlns:a16="http://schemas.microsoft.com/office/drawing/2014/main" id="{01B7F28F-194F-DBFB-A093-609FE96F9533}"/>
              </a:ext>
            </a:extLst>
          </p:cNvPr>
          <p:cNvPicPr>
            <a:picLocks noChangeAspect="1"/>
          </p:cNvPicPr>
          <p:nvPr/>
        </p:nvPicPr>
        <p:blipFill rotWithShape="1">
          <a:blip r:embed="rId4"/>
          <a:srcRect l="18917" t="25482" r="38250" b="1332"/>
          <a:stretch/>
        </p:blipFill>
        <p:spPr>
          <a:xfrm>
            <a:off x="933808" y="310198"/>
            <a:ext cx="3469173" cy="3334186"/>
          </a:xfrm>
          <a:prstGeom prst="rect">
            <a:avLst/>
          </a:prstGeom>
        </p:spPr>
      </p:pic>
      <p:pic>
        <p:nvPicPr>
          <p:cNvPr id="7" name="Picture 6">
            <a:extLst>
              <a:ext uri="{FF2B5EF4-FFF2-40B4-BE49-F238E27FC236}">
                <a16:creationId xmlns:a16="http://schemas.microsoft.com/office/drawing/2014/main" id="{742C77AB-683F-2ACD-6C67-2B39FE0F1D6C}"/>
              </a:ext>
            </a:extLst>
          </p:cNvPr>
          <p:cNvPicPr>
            <a:picLocks noChangeAspect="1"/>
          </p:cNvPicPr>
          <p:nvPr/>
        </p:nvPicPr>
        <p:blipFill rotWithShape="1">
          <a:blip r:embed="rId5"/>
          <a:srcRect l="30500" t="24741" r="34500" b="5630"/>
          <a:stretch/>
        </p:blipFill>
        <p:spPr>
          <a:xfrm>
            <a:off x="9689368" y="3213910"/>
            <a:ext cx="2063544" cy="2309205"/>
          </a:xfrm>
          <a:prstGeom prst="rect">
            <a:avLst/>
          </a:prstGeom>
        </p:spPr>
      </p:pic>
      <p:sp>
        <p:nvSpPr>
          <p:cNvPr id="8" name="TextBox 7">
            <a:extLst>
              <a:ext uri="{FF2B5EF4-FFF2-40B4-BE49-F238E27FC236}">
                <a16:creationId xmlns:a16="http://schemas.microsoft.com/office/drawing/2014/main" id="{782908AE-3332-1459-BFD0-484EF5216928}"/>
              </a:ext>
            </a:extLst>
          </p:cNvPr>
          <p:cNvSpPr txBox="1"/>
          <p:nvPr/>
        </p:nvSpPr>
        <p:spPr>
          <a:xfrm>
            <a:off x="933808" y="4896399"/>
            <a:ext cx="73870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Each year the GP attachment has a different ‘focus’</a:t>
            </a:r>
          </a:p>
        </p:txBody>
      </p:sp>
      <p:pic>
        <p:nvPicPr>
          <p:cNvPr id="9" name="Picture 8">
            <a:extLst>
              <a:ext uri="{FF2B5EF4-FFF2-40B4-BE49-F238E27FC236}">
                <a16:creationId xmlns:a16="http://schemas.microsoft.com/office/drawing/2014/main" id="{A9445FB4-49BC-80BE-A698-E8D35FE4EFC1}"/>
              </a:ext>
            </a:extLst>
          </p:cNvPr>
          <p:cNvPicPr>
            <a:picLocks noChangeAspect="1"/>
          </p:cNvPicPr>
          <p:nvPr/>
        </p:nvPicPr>
        <p:blipFill rotWithShape="1">
          <a:blip r:embed="rId6"/>
          <a:srcRect l="72581" t="23943" r="7661" b="2078"/>
          <a:stretch/>
        </p:blipFill>
        <p:spPr>
          <a:xfrm>
            <a:off x="7756268" y="413191"/>
            <a:ext cx="1631202" cy="3435512"/>
          </a:xfrm>
          <a:prstGeom prst="rect">
            <a:avLst/>
          </a:prstGeom>
        </p:spPr>
      </p:pic>
    </p:spTree>
    <p:extLst>
      <p:ext uri="{BB962C8B-B14F-4D97-AF65-F5344CB8AC3E}">
        <p14:creationId xmlns:p14="http://schemas.microsoft.com/office/powerpoint/2010/main" val="725177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37DA10-F900-5B58-95EB-BAA881D2E12B}"/>
              </a:ext>
            </a:extLst>
          </p:cNvPr>
          <p:cNvSpPr>
            <a:spLocks noGrp="1"/>
          </p:cNvSpPr>
          <p:nvPr>
            <p:ph type="body" sz="quarter" idx="13"/>
          </p:nvPr>
        </p:nvSpPr>
        <p:spPr>
          <a:xfrm>
            <a:off x="174171" y="686668"/>
            <a:ext cx="11460126" cy="5740258"/>
          </a:xfrm>
        </p:spPr>
        <p:txBody>
          <a:bodyPr>
            <a:normAutofit lnSpcReduction="10000"/>
          </a:bodyPr>
          <a:lstStyle/>
          <a:p>
            <a:pPr marL="685800" fontAlgn="base">
              <a:buFont typeface="+mj-lt"/>
              <a:buAutoNum type="arabicPeriod"/>
              <a:tabLst>
                <a:tab pos="685800" algn="l"/>
              </a:tabLst>
            </a:pPr>
            <a:r>
              <a:rPr lang="en-GB" sz="2000" dirty="0">
                <a:solidFill>
                  <a:srgbClr val="000000"/>
                </a:solidFill>
                <a:effectLst/>
                <a:ea typeface="Times New Roman" panose="02020603050405020304" pitchFamily="18" charset="0"/>
              </a:rPr>
              <a:t>Holistic care (the biopsychosocial model) (includes </a:t>
            </a:r>
            <a:r>
              <a:rPr lang="en-GB" sz="2000" b="1" dirty="0">
                <a:solidFill>
                  <a:srgbClr val="000000"/>
                </a:solidFill>
                <a:effectLst/>
                <a:ea typeface="Times New Roman" panose="02020603050405020304" pitchFamily="18" charset="0"/>
              </a:rPr>
              <a:t>dealing with uncertainty, prescribing/ adherence/ polypharmacy/social prescribing)</a:t>
            </a:r>
            <a:endParaRPr lang="en-US" sz="2000" dirty="0">
              <a:solidFill>
                <a:srgbClr val="000000"/>
              </a:solidFill>
              <a:effectLst/>
              <a:ea typeface="Times New Roman" panose="02020603050405020304" pitchFamily="18" charset="0"/>
            </a:endParaRPr>
          </a:p>
          <a:p>
            <a:pPr marL="685800" fontAlgn="base">
              <a:buFont typeface="+mj-lt"/>
              <a:buAutoNum type="arabicPeriod"/>
              <a:tabLst>
                <a:tab pos="685800" algn="l"/>
              </a:tabLst>
            </a:pPr>
            <a:r>
              <a:rPr lang="en-GB" sz="2000" dirty="0">
                <a:solidFill>
                  <a:srgbClr val="000000"/>
                </a:solidFill>
                <a:effectLst/>
                <a:ea typeface="Times New Roman" panose="02020603050405020304" pitchFamily="18" charset="0"/>
              </a:rPr>
              <a:t>The physiology of holistic care (includes </a:t>
            </a:r>
            <a:r>
              <a:rPr lang="en-GB" sz="2000" b="1" dirty="0">
                <a:solidFill>
                  <a:srgbClr val="000000"/>
                </a:solidFill>
                <a:effectLst/>
                <a:ea typeface="Times New Roman" panose="02020603050405020304" pitchFamily="18" charset="0"/>
              </a:rPr>
              <a:t>Medically Unexplained Symptoms</a:t>
            </a:r>
            <a:r>
              <a:rPr lang="en-GB" sz="2000" dirty="0">
                <a:solidFill>
                  <a:srgbClr val="000000"/>
                </a:solidFill>
                <a:effectLst/>
                <a:ea typeface="Times New Roman" panose="02020603050405020304" pitchFamily="18" charset="0"/>
              </a:rPr>
              <a:t>)</a:t>
            </a:r>
            <a:endParaRPr lang="en-US" sz="2000" dirty="0">
              <a:solidFill>
                <a:srgbClr val="000000"/>
              </a:solidFill>
              <a:effectLst/>
              <a:ea typeface="Times New Roman" panose="02020603050405020304" pitchFamily="18" charset="0"/>
            </a:endParaRPr>
          </a:p>
          <a:p>
            <a:pPr marL="685800" fontAlgn="base">
              <a:buFont typeface="+mj-lt"/>
              <a:buAutoNum type="arabicPeriod"/>
              <a:tabLst>
                <a:tab pos="685800" algn="l"/>
              </a:tabLst>
            </a:pPr>
            <a:r>
              <a:rPr lang="en-GB" sz="2000" dirty="0">
                <a:solidFill>
                  <a:srgbClr val="000000"/>
                </a:solidFill>
                <a:effectLst/>
                <a:ea typeface="Times New Roman" panose="02020603050405020304" pitchFamily="18" charset="0"/>
              </a:rPr>
              <a:t>The doctor-patient relationship</a:t>
            </a:r>
            <a:r>
              <a:rPr lang="en-US" sz="2000" dirty="0">
                <a:solidFill>
                  <a:srgbClr val="000000"/>
                </a:solidFill>
                <a:effectLst/>
                <a:ea typeface="Times New Roman" panose="02020603050405020304" pitchFamily="18" charset="0"/>
              </a:rPr>
              <a:t> </a:t>
            </a:r>
          </a:p>
          <a:p>
            <a:pPr marL="685800" fontAlgn="base">
              <a:buFont typeface="+mj-lt"/>
              <a:buAutoNum type="arabicPeriod"/>
              <a:tabLst>
                <a:tab pos="685800" algn="l"/>
              </a:tabLst>
            </a:pPr>
            <a:r>
              <a:rPr lang="en-GB" sz="2000" dirty="0">
                <a:solidFill>
                  <a:srgbClr val="000000"/>
                </a:solidFill>
                <a:effectLst/>
                <a:ea typeface="Times New Roman" panose="02020603050405020304" pitchFamily="18" charset="0"/>
              </a:rPr>
              <a:t>Communication with patients of all backgrounds</a:t>
            </a:r>
            <a:r>
              <a:rPr lang="en-US" sz="2000" dirty="0">
                <a:solidFill>
                  <a:srgbClr val="000000"/>
                </a:solidFill>
                <a:effectLst/>
                <a:ea typeface="Times New Roman" panose="02020603050405020304" pitchFamily="18" charset="0"/>
              </a:rPr>
              <a:t> </a:t>
            </a:r>
          </a:p>
          <a:p>
            <a:pPr marL="685800" fontAlgn="base">
              <a:buFont typeface="+mj-lt"/>
              <a:buAutoNum type="arabicPeriod"/>
              <a:tabLst>
                <a:tab pos="685800" algn="l"/>
              </a:tabLst>
            </a:pPr>
            <a:r>
              <a:rPr lang="en-GB" sz="2000" dirty="0">
                <a:solidFill>
                  <a:srgbClr val="000000"/>
                </a:solidFill>
                <a:effectLst/>
                <a:ea typeface="Times New Roman" panose="02020603050405020304" pitchFamily="18" charset="0"/>
              </a:rPr>
              <a:t>Continuity of care and </a:t>
            </a:r>
            <a:r>
              <a:rPr lang="en-GB" sz="2000" b="1" dirty="0">
                <a:solidFill>
                  <a:srgbClr val="000000"/>
                </a:solidFill>
                <a:effectLst/>
                <a:ea typeface="Times New Roman" panose="02020603050405020304" pitchFamily="18" charset="0"/>
              </a:rPr>
              <a:t>integrated care</a:t>
            </a:r>
            <a:r>
              <a:rPr lang="en-US" sz="2000" dirty="0">
                <a:solidFill>
                  <a:srgbClr val="000000"/>
                </a:solidFill>
                <a:effectLst/>
                <a:ea typeface="Times New Roman" panose="02020603050405020304" pitchFamily="18" charset="0"/>
              </a:rPr>
              <a:t> </a:t>
            </a:r>
          </a:p>
          <a:p>
            <a:pPr marL="685800" fontAlgn="base">
              <a:buFont typeface="+mj-lt"/>
              <a:buAutoNum type="arabicPeriod"/>
              <a:tabLst>
                <a:tab pos="685800" algn="l"/>
              </a:tabLst>
            </a:pPr>
            <a:r>
              <a:rPr lang="en-GB" sz="2000" dirty="0">
                <a:solidFill>
                  <a:srgbClr val="000000"/>
                </a:solidFill>
                <a:effectLst/>
                <a:ea typeface="Times New Roman" panose="02020603050405020304" pitchFamily="18" charset="0"/>
              </a:rPr>
              <a:t>Long-term conditions in </a:t>
            </a:r>
            <a:r>
              <a:rPr lang="en-GB" sz="2000" dirty="0" err="1">
                <a:solidFill>
                  <a:srgbClr val="000000"/>
                </a:solidFill>
                <a:effectLst/>
                <a:ea typeface="Times New Roman" panose="02020603050405020304" pitchFamily="18" charset="0"/>
              </a:rPr>
              <a:t>i</a:t>
            </a:r>
            <a:r>
              <a:rPr lang="en-GB" sz="2000" dirty="0">
                <a:solidFill>
                  <a:srgbClr val="000000"/>
                </a:solidFill>
                <a:ea typeface="Times New Roman" panose="02020603050405020304" pitchFamily="18" charset="0"/>
              </a:rPr>
              <a:t>)</a:t>
            </a:r>
            <a:r>
              <a:rPr lang="en-GB" sz="2000" dirty="0">
                <a:solidFill>
                  <a:srgbClr val="000000"/>
                </a:solidFill>
                <a:effectLst/>
                <a:ea typeface="Times New Roman" panose="02020603050405020304" pitchFamily="18" charset="0"/>
              </a:rPr>
              <a:t> Diagnostic phase, ii) Maintenance phase, iii) End of life care</a:t>
            </a:r>
            <a:r>
              <a:rPr lang="en-US" sz="2000" dirty="0">
                <a:solidFill>
                  <a:srgbClr val="000000"/>
                </a:solidFill>
                <a:effectLst/>
                <a:ea typeface="Times New Roman" panose="02020603050405020304" pitchFamily="18" charset="0"/>
              </a:rPr>
              <a:t> </a:t>
            </a:r>
          </a:p>
          <a:p>
            <a:pPr marL="685800" fontAlgn="base">
              <a:buFont typeface="+mj-lt"/>
              <a:buAutoNum type="arabicPeriod"/>
              <a:tabLst>
                <a:tab pos="685800" algn="l"/>
              </a:tabLst>
            </a:pPr>
            <a:r>
              <a:rPr lang="en-GB" sz="2000" b="1" dirty="0">
                <a:solidFill>
                  <a:srgbClr val="000000"/>
                </a:solidFill>
                <a:effectLst/>
                <a:ea typeface="Times New Roman" panose="02020603050405020304" pitchFamily="18" charset="0"/>
              </a:rPr>
              <a:t>Emergency conditions </a:t>
            </a:r>
            <a:endParaRPr lang="en-US" sz="2000" dirty="0">
              <a:solidFill>
                <a:srgbClr val="000000"/>
              </a:solidFill>
              <a:effectLst/>
              <a:ea typeface="Times New Roman" panose="02020603050405020304" pitchFamily="18" charset="0"/>
            </a:endParaRPr>
          </a:p>
          <a:p>
            <a:pPr marL="685800" fontAlgn="base">
              <a:buFont typeface="+mj-lt"/>
              <a:buAutoNum type="arabicPeriod"/>
              <a:tabLst>
                <a:tab pos="685800" algn="l"/>
              </a:tabLst>
            </a:pPr>
            <a:r>
              <a:rPr lang="en-GB" sz="2000" b="1" dirty="0">
                <a:solidFill>
                  <a:srgbClr val="000000"/>
                </a:solidFill>
                <a:effectLst/>
                <a:ea typeface="Times New Roman" panose="02020603050405020304" pitchFamily="18" charset="0"/>
              </a:rPr>
              <a:t>Multi-morbidity and complexity </a:t>
            </a:r>
            <a:endParaRPr lang="en-US" sz="2000" dirty="0">
              <a:effectLst/>
              <a:ea typeface="Times New Roman" panose="02020603050405020304" pitchFamily="18" charset="0"/>
            </a:endParaRPr>
          </a:p>
          <a:p>
            <a:pPr marL="685800" fontAlgn="base">
              <a:buFont typeface="+mj-lt"/>
              <a:buAutoNum type="arabicPeriod"/>
              <a:tabLst>
                <a:tab pos="457200" algn="l"/>
              </a:tabLst>
            </a:pPr>
            <a:r>
              <a:rPr lang="en-GB" sz="2000" dirty="0">
                <a:solidFill>
                  <a:srgbClr val="000000"/>
                </a:solidFill>
                <a:effectLst/>
                <a:ea typeface="Times New Roman" panose="02020603050405020304" pitchFamily="18" charset="0"/>
              </a:rPr>
              <a:t>The social determinants of health</a:t>
            </a:r>
            <a:r>
              <a:rPr lang="en-US" sz="2000" dirty="0">
                <a:solidFill>
                  <a:srgbClr val="000000"/>
                </a:solidFill>
                <a:effectLst/>
                <a:ea typeface="Times New Roman" panose="02020603050405020304" pitchFamily="18" charset="0"/>
              </a:rPr>
              <a:t> </a:t>
            </a:r>
          </a:p>
          <a:p>
            <a:pPr marL="685800" fontAlgn="base">
              <a:buFont typeface="+mj-lt"/>
              <a:buAutoNum type="arabicPeriod"/>
              <a:tabLst>
                <a:tab pos="457200" algn="l"/>
              </a:tabLst>
            </a:pPr>
            <a:r>
              <a:rPr lang="en-GB" sz="2000" b="1" dirty="0">
                <a:solidFill>
                  <a:srgbClr val="000000"/>
                </a:solidFill>
                <a:effectLst/>
                <a:ea typeface="Times New Roman" panose="02020603050405020304" pitchFamily="18" charset="0"/>
              </a:rPr>
              <a:t>Preventing disease and promoting health </a:t>
            </a:r>
            <a:endParaRPr lang="en-US" sz="2000" dirty="0">
              <a:solidFill>
                <a:srgbClr val="000000"/>
              </a:solidFill>
              <a:effectLst/>
              <a:ea typeface="Times New Roman" panose="02020603050405020304" pitchFamily="18" charset="0"/>
            </a:endParaRPr>
          </a:p>
          <a:p>
            <a:pPr marL="685800" fontAlgn="base">
              <a:buFont typeface="+mj-lt"/>
              <a:buAutoNum type="arabicPeriod"/>
              <a:tabLst>
                <a:tab pos="457200" algn="l"/>
              </a:tabLst>
            </a:pPr>
            <a:r>
              <a:rPr lang="en-GB" sz="2000" dirty="0">
                <a:solidFill>
                  <a:srgbClr val="000000"/>
                </a:solidFill>
                <a:effectLst/>
                <a:ea typeface="Times New Roman" panose="02020603050405020304" pitchFamily="18" charset="0"/>
              </a:rPr>
              <a:t>Medical ethics</a:t>
            </a:r>
            <a:r>
              <a:rPr lang="en-US" sz="2000" dirty="0">
                <a:solidFill>
                  <a:srgbClr val="000000"/>
                </a:solidFill>
                <a:effectLst/>
                <a:ea typeface="Times New Roman" panose="02020603050405020304" pitchFamily="18" charset="0"/>
              </a:rPr>
              <a:t> </a:t>
            </a:r>
          </a:p>
          <a:p>
            <a:pPr marL="685800" fontAlgn="base">
              <a:buFont typeface="+mj-lt"/>
              <a:buAutoNum type="arabicPeriod"/>
              <a:tabLst>
                <a:tab pos="457200" algn="l"/>
              </a:tabLst>
            </a:pPr>
            <a:r>
              <a:rPr lang="en-GB" sz="2000" dirty="0">
                <a:solidFill>
                  <a:srgbClr val="000000"/>
                </a:solidFill>
                <a:effectLst/>
                <a:ea typeface="Times New Roman" panose="02020603050405020304" pitchFamily="18" charset="0"/>
              </a:rPr>
              <a:t>Effective delivery of care –</a:t>
            </a:r>
          </a:p>
          <a:p>
            <a:pPr indent="0" fontAlgn="base">
              <a:buNone/>
              <a:tabLst>
                <a:tab pos="457200" algn="l"/>
              </a:tabLst>
            </a:pPr>
            <a:r>
              <a:rPr lang="en-GB" sz="2000" dirty="0">
                <a:solidFill>
                  <a:srgbClr val="000000"/>
                </a:solidFill>
                <a:ea typeface="Times New Roman" panose="02020603050405020304" pitchFamily="18" charset="0"/>
              </a:rPr>
              <a:t>		</a:t>
            </a:r>
            <a:r>
              <a:rPr lang="en-GB" sz="2000" dirty="0">
                <a:solidFill>
                  <a:srgbClr val="000000"/>
                </a:solidFill>
                <a:effectLst/>
                <a:ea typeface="Times New Roman" panose="02020603050405020304" pitchFamily="18" charset="0"/>
              </a:rPr>
              <a:t>The generalist approach, also includes </a:t>
            </a:r>
            <a:r>
              <a:rPr lang="en-GB" sz="2000" b="1" dirty="0">
                <a:solidFill>
                  <a:srgbClr val="000000"/>
                </a:solidFill>
                <a:effectLst/>
                <a:ea typeface="Times New Roman" panose="02020603050405020304" pitchFamily="18" charset="0"/>
              </a:rPr>
              <a:t>sustainable  healthcare</a:t>
            </a:r>
            <a:endParaRPr lang="en-US" sz="2000" dirty="0">
              <a:effectLst/>
              <a:ea typeface="Times New Roman" panose="02020603050405020304" pitchFamily="18" charset="0"/>
            </a:endParaRPr>
          </a:p>
        </p:txBody>
      </p:sp>
    </p:spTree>
    <p:extLst>
      <p:ext uri="{BB962C8B-B14F-4D97-AF65-F5344CB8AC3E}">
        <p14:creationId xmlns:p14="http://schemas.microsoft.com/office/powerpoint/2010/main" val="188341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D0618FC-A3CA-2E8B-71A9-15DDE77E3EC3}"/>
              </a:ext>
            </a:extLst>
          </p:cNvPr>
          <p:cNvSpPr>
            <a:spLocks noGrp="1"/>
          </p:cNvSpPr>
          <p:nvPr>
            <p:ph type="body" sz="quarter" idx="13"/>
          </p:nvPr>
        </p:nvSpPr>
        <p:spPr>
          <a:xfrm>
            <a:off x="475477" y="2315436"/>
            <a:ext cx="11480531" cy="3584623"/>
          </a:xfrm>
        </p:spPr>
        <p:txBody>
          <a:bodyPr lIns="91440" tIns="45720" rIns="91440" bIns="45720" anchor="t">
            <a:normAutofit/>
          </a:bodyPr>
          <a:lstStyle/>
          <a:p>
            <a:pPr>
              <a:lnSpc>
                <a:spcPct val="107000"/>
              </a:lnSpc>
              <a:spcBef>
                <a:spcPts val="0"/>
              </a:spcBef>
              <a:spcAft>
                <a:spcPts val="800"/>
              </a:spcAft>
              <a:buFont typeface="Wingdings" panose="05000000000000000000" pitchFamily="2"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Emergency and same day care </a:t>
            </a:r>
          </a:p>
          <a:p>
            <a:pPr>
              <a:lnSpc>
                <a:spcPct val="107000"/>
              </a:lnSpc>
              <a:spcBef>
                <a:spcPts val="0"/>
              </a:spcBef>
              <a:spcAft>
                <a:spcPts val="800"/>
              </a:spcAft>
              <a:buFont typeface="Wingdings" panose="05000000000000000000" pitchFamily="2"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Multi-morbidity and complexity </a:t>
            </a:r>
          </a:p>
          <a:p>
            <a:pPr>
              <a:lnSpc>
                <a:spcPct val="107000"/>
              </a:lnSpc>
              <a:spcBef>
                <a:spcPts val="0"/>
              </a:spcBef>
              <a:spcAft>
                <a:spcPts val="800"/>
              </a:spcAft>
              <a:buFont typeface="Wingdings" panose="05000000000000000000" pitchFamily="2"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Preventing disease and promoting health</a:t>
            </a:r>
          </a:p>
          <a:p>
            <a:pPr marR="0" lvl="0">
              <a:lnSpc>
                <a:spcPct val="107000"/>
              </a:lnSpc>
              <a:spcBef>
                <a:spcPts val="0"/>
              </a:spcBef>
              <a:spcAft>
                <a:spcPts val="800"/>
              </a:spcAft>
              <a:buFont typeface="Wingdings" panose="05000000000000000000" pitchFamily="2" charset="2"/>
              <a:buChar char="§"/>
            </a:pPr>
            <a:r>
              <a:rPr lang="en-US" sz="2800" kern="100" dirty="0">
                <a:latin typeface="Calibri" panose="020F0502020204030204" pitchFamily="34" charset="0"/>
                <a:ea typeface="Calibri" panose="020F0502020204030204" pitchFamily="34" charset="0"/>
                <a:cs typeface="Times New Roman" panose="02020603050405020304" pitchFamily="18" charset="0"/>
              </a:rPr>
              <a:t>Integrated care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1F3AA26-5D35-9A43-2F74-143A9A2AA14B}"/>
              </a:ext>
            </a:extLst>
          </p:cNvPr>
          <p:cNvSpPr txBox="1"/>
          <p:nvPr/>
        </p:nvSpPr>
        <p:spPr>
          <a:xfrm>
            <a:off x="690239" y="957941"/>
            <a:ext cx="33092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Year 5</a:t>
            </a:r>
          </a:p>
        </p:txBody>
      </p:sp>
    </p:spTree>
    <p:extLst>
      <p:ext uri="{BB962C8B-B14F-4D97-AF65-F5344CB8AC3E}">
        <p14:creationId xmlns:p14="http://schemas.microsoft.com/office/powerpoint/2010/main" val="534297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47E77C-EB0E-9BA2-E12B-A8BD925602C2}"/>
              </a:ext>
            </a:extLst>
          </p:cNvPr>
          <p:cNvSpPr>
            <a:spLocks noGrp="1"/>
          </p:cNvSpPr>
          <p:nvPr>
            <p:ph type="body" sz="quarter" idx="12"/>
          </p:nvPr>
        </p:nvSpPr>
        <p:spPr>
          <a:xfrm>
            <a:off x="617221" y="769742"/>
            <a:ext cx="10698479" cy="768286"/>
          </a:xfrm>
        </p:spPr>
        <p:txBody>
          <a:bodyPr>
            <a:normAutofit fontScale="62500" lnSpcReduction="20000"/>
          </a:bodyPr>
          <a:lstStyle/>
          <a:p>
            <a:r>
              <a:rPr lang="en-US" dirty="0"/>
              <a:t>What do students think about PfP1/GP placements in year 5?</a:t>
            </a:r>
          </a:p>
        </p:txBody>
      </p:sp>
      <p:sp>
        <p:nvSpPr>
          <p:cNvPr id="3" name="Text Placeholder 2">
            <a:extLst>
              <a:ext uri="{FF2B5EF4-FFF2-40B4-BE49-F238E27FC236}">
                <a16:creationId xmlns:a16="http://schemas.microsoft.com/office/drawing/2014/main" id="{94ABAC10-5A79-6B1A-8C43-870F405A27CD}"/>
              </a:ext>
            </a:extLst>
          </p:cNvPr>
          <p:cNvSpPr>
            <a:spLocks noGrp="1"/>
          </p:cNvSpPr>
          <p:nvPr>
            <p:ph type="body" sz="quarter" idx="13"/>
          </p:nvPr>
        </p:nvSpPr>
        <p:spPr>
          <a:xfrm>
            <a:off x="617220" y="1847875"/>
            <a:ext cx="10698480" cy="3856240"/>
          </a:xfrm>
        </p:spPr>
        <p:txBody>
          <a:bodyPr>
            <a:normAutofit/>
          </a:bodyPr>
          <a:lstStyle/>
          <a:p>
            <a:pPr marL="0" indent="0">
              <a:buNone/>
            </a:pPr>
            <a:r>
              <a:rPr lang="en-GB" dirty="0"/>
              <a:t>Confidence in patient consultations</a:t>
            </a:r>
          </a:p>
          <a:p>
            <a:pPr marL="0" indent="0">
              <a:buNone/>
            </a:pPr>
            <a:r>
              <a:rPr lang="en-GB" dirty="0"/>
              <a:t>Opportunity to review patients with longer placement-continuity of care (follow up)</a:t>
            </a:r>
          </a:p>
          <a:p>
            <a:pPr marL="0" indent="0">
              <a:buNone/>
            </a:pPr>
            <a:r>
              <a:rPr lang="en-GB" dirty="0"/>
              <a:t>7 weeks allows integration into practice team/in protected environment</a:t>
            </a:r>
          </a:p>
          <a:p>
            <a:pPr marL="0" indent="0">
              <a:buNone/>
            </a:pPr>
            <a:r>
              <a:rPr lang="en-GB" dirty="0"/>
              <a:t>7 weeks allows understanding of learning needs and enables progression in learning</a:t>
            </a:r>
          </a:p>
          <a:p>
            <a:pPr marL="0" indent="0">
              <a:buNone/>
            </a:pPr>
            <a:r>
              <a:rPr lang="en-GB" dirty="0"/>
              <a:t>Getting feedback from GP, holistic view </a:t>
            </a:r>
          </a:p>
          <a:p>
            <a:pPr marL="0" indent="0">
              <a:buNone/>
            </a:pPr>
            <a:r>
              <a:rPr lang="en-GB" dirty="0"/>
              <a:t>Putting care together, exploring concerns, moving from history to examination to management </a:t>
            </a:r>
          </a:p>
          <a:p>
            <a:pPr marL="0" indent="0">
              <a:buNone/>
            </a:pPr>
            <a:r>
              <a:rPr lang="en-GB" dirty="0"/>
              <a:t>Patient concerns and expectations </a:t>
            </a:r>
          </a:p>
          <a:p>
            <a:pPr marL="0" indent="0">
              <a:buNone/>
            </a:pPr>
            <a:r>
              <a:rPr lang="en-GB" dirty="0"/>
              <a:t>Greater understanding of patient background</a:t>
            </a:r>
          </a:p>
          <a:p>
            <a:pPr marL="0" indent="0">
              <a:buNone/>
            </a:pPr>
            <a:endParaRPr lang="en-US" dirty="0"/>
          </a:p>
        </p:txBody>
      </p:sp>
    </p:spTree>
    <p:extLst>
      <p:ext uri="{BB962C8B-B14F-4D97-AF65-F5344CB8AC3E}">
        <p14:creationId xmlns:p14="http://schemas.microsoft.com/office/powerpoint/2010/main" val="1917949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833468-970D-7CC4-3804-830E8565E513}"/>
              </a:ext>
            </a:extLst>
          </p:cNvPr>
          <p:cNvSpPr txBox="1"/>
          <p:nvPr/>
        </p:nvSpPr>
        <p:spPr>
          <a:xfrm>
            <a:off x="952676" y="676456"/>
            <a:ext cx="11061290" cy="521335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6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Main Learning activity</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8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Clinical encounters</a:t>
            </a:r>
          </a:p>
          <a:p>
            <a:pPr marL="457200" marR="0" lvl="0" indent="-4572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Mode of consulting can be </a:t>
            </a:r>
            <a:r>
              <a:rPr lang="en-US" sz="24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face-to-face </a:t>
            </a:r>
            <a:r>
              <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 remote (mix is ideal) </a:t>
            </a:r>
            <a:endParaRPr kumimoji="0" lang="en-US" sz="24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Unselected and undifferentiated including emergency conditions </a:t>
            </a:r>
          </a:p>
          <a:p>
            <a:pPr marL="457200" marR="0" lvl="0" indent="-4572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‘Triaging’</a:t>
            </a:r>
          </a:p>
          <a:p>
            <a:pPr marL="457200" marR="0" lvl="0" indent="-4572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Selected and Chronic Disease/Long term conditions management</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Increasing level of complexity</a:t>
            </a:r>
          </a:p>
          <a:p>
            <a:pPr marL="457200" marR="0" lvl="0" indent="-4572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Decreasing level of supervision</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8000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4D52110-E3D8-8E3E-BF8F-B0372E79952F}"/>
              </a:ext>
            </a:extLst>
          </p:cNvPr>
          <p:cNvGraphicFramePr>
            <a:graphicFrameLocks noGrp="1"/>
          </p:cNvGraphicFramePr>
          <p:nvPr>
            <p:extLst>
              <p:ext uri="{D42A27DB-BD31-4B8C-83A1-F6EECF244321}">
                <p14:modId xmlns:p14="http://schemas.microsoft.com/office/powerpoint/2010/main" val="3834165809"/>
              </p:ext>
            </p:extLst>
          </p:nvPr>
        </p:nvGraphicFramePr>
        <p:xfrm>
          <a:off x="552894" y="0"/>
          <a:ext cx="9792586" cy="5732226"/>
        </p:xfrm>
        <a:graphic>
          <a:graphicData uri="http://schemas.openxmlformats.org/drawingml/2006/table">
            <a:tbl>
              <a:tblPr firstRow="1" firstCol="1" bandRow="1"/>
              <a:tblGrid>
                <a:gridCol w="5257481">
                  <a:extLst>
                    <a:ext uri="{9D8B030D-6E8A-4147-A177-3AD203B41FA5}">
                      <a16:colId xmlns:a16="http://schemas.microsoft.com/office/drawing/2014/main" val="3276025076"/>
                    </a:ext>
                  </a:extLst>
                </a:gridCol>
                <a:gridCol w="1889004">
                  <a:extLst>
                    <a:ext uri="{9D8B030D-6E8A-4147-A177-3AD203B41FA5}">
                      <a16:colId xmlns:a16="http://schemas.microsoft.com/office/drawing/2014/main" val="1919437696"/>
                    </a:ext>
                  </a:extLst>
                </a:gridCol>
                <a:gridCol w="2409218">
                  <a:extLst>
                    <a:ext uri="{9D8B030D-6E8A-4147-A177-3AD203B41FA5}">
                      <a16:colId xmlns:a16="http://schemas.microsoft.com/office/drawing/2014/main" val="877332183"/>
                    </a:ext>
                  </a:extLst>
                </a:gridCol>
                <a:gridCol w="236883">
                  <a:extLst>
                    <a:ext uri="{9D8B030D-6E8A-4147-A177-3AD203B41FA5}">
                      <a16:colId xmlns:a16="http://schemas.microsoft.com/office/drawing/2014/main" val="4238977307"/>
                    </a:ext>
                  </a:extLst>
                </a:gridCol>
              </a:tblGrid>
              <a:tr h="283137">
                <a:tc gridSpan="3">
                  <a:txBody>
                    <a:bodyPr/>
                    <a:lstStyle/>
                    <a:p>
                      <a:pPr algn="ctr">
                        <a:lnSpc>
                          <a:spcPct val="107000"/>
                        </a:lnSpc>
                        <a:spcAft>
                          <a:spcPts val="80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nSpc>
                          <a:spcPct val="107000"/>
                        </a:lnSpc>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1182450268"/>
                  </a:ext>
                </a:extLst>
              </a:tr>
              <a:tr h="566275">
                <a:tc>
                  <a:txBody>
                    <a:bodyPr/>
                    <a:lstStyle/>
                    <a:p>
                      <a:pPr algn="ctr">
                        <a:lnSpc>
                          <a:spcPct val="107000"/>
                        </a:lnSpc>
                        <a:spcAft>
                          <a:spcPts val="800"/>
                        </a:spcAft>
                      </a:pPr>
                      <a:r>
                        <a:rPr lang="en-US" sz="2400" b="1" kern="0" dirty="0">
                          <a:solidFill>
                            <a:srgbClr val="FFFFFF"/>
                          </a:solidFill>
                          <a:effectLst/>
                          <a:highlight>
                            <a:srgbClr val="548235"/>
                          </a:highlight>
                          <a:latin typeface="Calibri" panose="020F0502020204030204" pitchFamily="34" charset="0"/>
                          <a:ea typeface="Times New Roman" panose="02020603050405020304" pitchFamily="18" charset="0"/>
                          <a:cs typeface="Calibri" panose="020F0502020204030204" pitchFamily="34" charset="0"/>
                        </a:rPr>
                        <a:t>Clinical Learning Activity</a:t>
                      </a:r>
                      <a:endParaRPr lang="en-US" sz="2400" kern="100" dirty="0">
                        <a:effectLst/>
                        <a:highlight>
                          <a:srgbClr val="548235"/>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548235"/>
                    </a:solidFill>
                  </a:tcPr>
                </a:tc>
                <a:tc>
                  <a:txBody>
                    <a:bodyPr/>
                    <a:lstStyle/>
                    <a:p>
                      <a:pPr algn="ctr">
                        <a:lnSpc>
                          <a:spcPct val="107000"/>
                        </a:lnSpc>
                        <a:spcAft>
                          <a:spcPts val="800"/>
                        </a:spcAft>
                      </a:pPr>
                      <a:r>
                        <a:rPr lang="en-US" sz="2400" b="1" kern="0" dirty="0">
                          <a:solidFill>
                            <a:srgbClr val="FFFFFF"/>
                          </a:solidFill>
                          <a:effectLst/>
                          <a:highlight>
                            <a:srgbClr val="548235"/>
                          </a:highlight>
                          <a:latin typeface="Calibri" panose="020F0502020204030204" pitchFamily="34" charset="0"/>
                          <a:ea typeface="Times New Roman" panose="02020603050405020304" pitchFamily="18" charset="0"/>
                          <a:cs typeface="Calibri" panose="020F0502020204030204" pitchFamily="34" charset="0"/>
                        </a:rPr>
                        <a:t>How many</a:t>
                      </a:r>
                      <a:endParaRPr lang="en-US" sz="2400" kern="100" dirty="0">
                        <a:effectLst/>
                        <a:highlight>
                          <a:srgbClr val="548235"/>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548235"/>
                    </a:solidFill>
                  </a:tcPr>
                </a:tc>
                <a:tc>
                  <a:txBody>
                    <a:bodyPr/>
                    <a:lstStyle/>
                    <a:p>
                      <a:pPr algn="ctr">
                        <a:lnSpc>
                          <a:spcPct val="107000"/>
                        </a:lnSpc>
                        <a:spcAft>
                          <a:spcPts val="800"/>
                        </a:spcAft>
                      </a:pPr>
                      <a:r>
                        <a:rPr lang="en-US" sz="2400" b="1" kern="0" dirty="0">
                          <a:solidFill>
                            <a:srgbClr val="FFFFFF"/>
                          </a:solidFill>
                          <a:effectLst/>
                          <a:highlight>
                            <a:srgbClr val="548235"/>
                          </a:highlight>
                          <a:latin typeface="Calibri" panose="020F0502020204030204" pitchFamily="34" charset="0"/>
                          <a:ea typeface="Times New Roman" panose="02020603050405020304" pitchFamily="18" charset="0"/>
                          <a:cs typeface="Calibri" panose="020F0502020204030204" pitchFamily="34" charset="0"/>
                        </a:rPr>
                        <a:t>Who signs off </a:t>
                      </a:r>
                      <a:endParaRPr lang="en-US" sz="2400" kern="100" dirty="0">
                        <a:effectLst/>
                        <a:highlight>
                          <a:srgbClr val="548235"/>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548235"/>
                    </a:solidFill>
                  </a:tcPr>
                </a:tc>
                <a:tc>
                  <a:txBody>
                    <a:bodyPr/>
                    <a:lstStyle/>
                    <a:p>
                      <a:pPr>
                        <a:lnSpc>
                          <a:spcPct val="107000"/>
                        </a:lnSpc>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835896766"/>
                  </a:ext>
                </a:extLst>
              </a:tr>
              <a:tr h="471896">
                <a:tc>
                  <a:txBody>
                    <a:bodyPr/>
                    <a:lstStyle/>
                    <a:p>
                      <a:pPr>
                        <a:lnSpc>
                          <a:spcPct val="107000"/>
                        </a:lnSpc>
                        <a:spcAft>
                          <a:spcPts val="800"/>
                        </a:spcAft>
                      </a:pPr>
                      <a:r>
                        <a:rPr lang="en-US"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Attendance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24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Student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53095541"/>
                  </a:ext>
                </a:extLst>
              </a:tr>
              <a:tr h="404483">
                <a:tc rowSpan="4">
                  <a:txBody>
                    <a:bodyPr/>
                    <a:lstStyle/>
                    <a:p>
                      <a:pPr>
                        <a:lnSpc>
                          <a:spcPct val="107000"/>
                        </a:lnSpc>
                        <a:spcAft>
                          <a:spcPts val="800"/>
                        </a:spcAft>
                      </a:pPr>
                      <a:r>
                        <a:rPr lang="en-US"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Experiences: Clinical encounters and management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algn="ctr">
                        <a:lnSpc>
                          <a:spcPct val="107000"/>
                        </a:lnSpc>
                        <a:spcAft>
                          <a:spcPts val="800"/>
                        </a:spcAft>
                      </a:pPr>
                      <a:r>
                        <a:rPr lang="en-US"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a:lnSpc>
                          <a:spcPct val="107000"/>
                        </a:lnSpc>
                        <a:spcAft>
                          <a:spcPts val="800"/>
                        </a:spcAft>
                      </a:pPr>
                      <a:r>
                        <a:rPr lang="en-US" sz="24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Student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581454512"/>
                  </a:ext>
                </a:extLst>
              </a:tr>
              <a:tr h="2696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547033763"/>
                  </a:ext>
                </a:extLst>
              </a:tr>
              <a:tr h="2696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109938569"/>
                  </a:ext>
                </a:extLst>
              </a:tr>
              <a:tr h="2696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307215877"/>
                  </a:ext>
                </a:extLst>
              </a:tr>
              <a:tr h="728069">
                <a:tc>
                  <a:txBody>
                    <a:bodyPr/>
                    <a:lstStyle/>
                    <a:p>
                      <a:pPr>
                        <a:lnSpc>
                          <a:spcPct val="107000"/>
                        </a:lnSpc>
                        <a:spcAft>
                          <a:spcPts val="800"/>
                        </a:spcAft>
                      </a:pPr>
                      <a:r>
                        <a:rPr lang="en-US"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Experiences: Theme-based Learning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Student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479708121"/>
                  </a:ext>
                </a:extLst>
              </a:tr>
              <a:tr h="728069">
                <a:tc>
                  <a:txBody>
                    <a:bodyPr/>
                    <a:lstStyle/>
                    <a:p>
                      <a:pPr>
                        <a:lnSpc>
                          <a:spcPct val="107000"/>
                        </a:lnSpc>
                        <a:spcAft>
                          <a:spcPts val="800"/>
                        </a:spcAft>
                      </a:pPr>
                      <a:r>
                        <a:rPr lang="en-US" sz="24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Experiences: IDD audit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(1 Form)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Student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080297317"/>
                  </a:ext>
                </a:extLst>
              </a:tr>
              <a:tr h="269654">
                <a:tc rowSpan="3">
                  <a:txBody>
                    <a:bodyPr/>
                    <a:lstStyle/>
                    <a:p>
                      <a:pPr>
                        <a:lnSpc>
                          <a:spcPct val="107000"/>
                        </a:lnSpc>
                        <a:spcAft>
                          <a:spcPts val="800"/>
                        </a:spcAft>
                      </a:pPr>
                      <a:r>
                        <a:rPr lang="en-US" sz="24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WPBA: MiniCEX and Patient feedback</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ctr">
                        <a:lnSpc>
                          <a:spcPct val="107000"/>
                        </a:lnSpc>
                        <a:spcAft>
                          <a:spcPts val="800"/>
                        </a:spcAft>
                      </a:pPr>
                      <a:r>
                        <a:rPr lang="en-US"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spcAft>
                          <a:spcPts val="800"/>
                        </a:spcAft>
                      </a:pP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GP tutor</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69200043"/>
                  </a:ext>
                </a:extLst>
              </a:tr>
              <a:tr h="2696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792447823"/>
                  </a:ext>
                </a:extLst>
              </a:tr>
              <a:tr h="2696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403629195"/>
                  </a:ext>
                </a:extLst>
              </a:tr>
              <a:tr h="269654">
                <a:tc rowSpan="2">
                  <a:txBody>
                    <a:bodyPr/>
                    <a:lstStyle/>
                    <a:p>
                      <a:pPr>
                        <a:lnSpc>
                          <a:spcPct val="107000"/>
                        </a:lnSpc>
                        <a:spcAft>
                          <a:spcPts val="800"/>
                        </a:spcAft>
                      </a:pPr>
                      <a:r>
                        <a:rPr lang="en-US"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WPBA: Tutor </a:t>
                      </a:r>
                      <a:r>
                        <a:rPr lang="en-US" sz="2400" b="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feedback</a:t>
                      </a:r>
                      <a:endParaRPr lang="en-US" sz="24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07000"/>
                        </a:lnSpc>
                        <a:spcAft>
                          <a:spcPts val="800"/>
                        </a:spcAft>
                      </a:pPr>
                      <a:r>
                        <a:rPr lang="en-US"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nSpc>
                          <a:spcPct val="107000"/>
                        </a:lnSpc>
                        <a:spcAft>
                          <a:spcPts val="800"/>
                        </a:spcAft>
                      </a:pP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GP Tutor</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997861424"/>
                  </a:ext>
                </a:extLst>
              </a:tr>
              <a:tr h="2696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931289519"/>
                  </a:ext>
                </a:extLst>
              </a:tr>
              <a:tr h="381153">
                <a:tc>
                  <a:txBody>
                    <a:bodyPr/>
                    <a:lstStyle/>
                    <a:p>
                      <a:pPr>
                        <a:lnSpc>
                          <a:spcPct val="107000"/>
                        </a:lnSpc>
                      </a:pPr>
                      <a:endParaRPr lang="en-US" sz="2400" kern="100" dirty="0">
                        <a:effectLst/>
                        <a:latin typeface="Calibri" panose="020F0502020204030204" pitchFamily="34" charset="0"/>
                        <a:cs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2400" kern="100" dirty="0">
                        <a:effectLst/>
                        <a:latin typeface="Calibri" panose="020F0502020204030204" pitchFamily="34" charset="0"/>
                        <a:cs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2400" kern="100" dirty="0">
                        <a:effectLst/>
                        <a:latin typeface="Calibri" panose="020F0502020204030204" pitchFamily="34" charset="0"/>
                        <a:cs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843846215"/>
                  </a:ext>
                </a:extLst>
              </a:tr>
            </a:tbl>
          </a:graphicData>
        </a:graphic>
      </p:graphicFrame>
    </p:spTree>
    <p:extLst>
      <p:ext uri="{BB962C8B-B14F-4D97-AF65-F5344CB8AC3E}">
        <p14:creationId xmlns:p14="http://schemas.microsoft.com/office/powerpoint/2010/main" val="3614357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746F57-DEAD-DA5F-4985-4EE1C6170AED}"/>
              </a:ext>
            </a:extLst>
          </p:cNvPr>
          <p:cNvSpPr>
            <a:spLocks noGrp="1"/>
          </p:cNvSpPr>
          <p:nvPr>
            <p:ph type="body" sz="quarter" idx="12"/>
          </p:nvPr>
        </p:nvSpPr>
        <p:spPr>
          <a:xfrm>
            <a:off x="690154" y="596782"/>
            <a:ext cx="6851904" cy="1402269"/>
          </a:xfrm>
        </p:spPr>
        <p:txBody>
          <a:bodyPr/>
          <a:lstStyle/>
          <a:p>
            <a:r>
              <a:rPr lang="en-US" dirty="0" err="1"/>
              <a:t>MyProgress</a:t>
            </a:r>
            <a:endParaRPr lang="en-US" dirty="0"/>
          </a:p>
        </p:txBody>
      </p:sp>
      <p:sp>
        <p:nvSpPr>
          <p:cNvPr id="3" name="Text Placeholder 2">
            <a:extLst>
              <a:ext uri="{FF2B5EF4-FFF2-40B4-BE49-F238E27FC236}">
                <a16:creationId xmlns:a16="http://schemas.microsoft.com/office/drawing/2014/main" id="{41DC999A-F7E7-2E65-CF45-C98E2B032824}"/>
              </a:ext>
            </a:extLst>
          </p:cNvPr>
          <p:cNvSpPr>
            <a:spLocks noGrp="1"/>
          </p:cNvSpPr>
          <p:nvPr>
            <p:ph type="body" sz="quarter" idx="13"/>
          </p:nvPr>
        </p:nvSpPr>
        <p:spPr>
          <a:xfrm>
            <a:off x="690154" y="2225495"/>
            <a:ext cx="10168346" cy="3206750"/>
          </a:xfrm>
        </p:spPr>
        <p:txBody>
          <a:bodyPr/>
          <a:lstStyle/>
          <a:p>
            <a:pPr marL="0" indent="0">
              <a:buNone/>
            </a:pPr>
            <a:r>
              <a:rPr lang="en-US" sz="4000" dirty="0"/>
              <a:t>Student led</a:t>
            </a:r>
          </a:p>
          <a:p>
            <a:pPr marL="0" indent="0">
              <a:buNone/>
            </a:pPr>
            <a:r>
              <a:rPr lang="en-US" sz="4000" dirty="0"/>
              <a:t>Video and Frequently Asked Questions</a:t>
            </a:r>
          </a:p>
          <a:p>
            <a:pPr marL="0" indent="0">
              <a:buNone/>
            </a:pPr>
            <a:endParaRPr lang="en-US" dirty="0"/>
          </a:p>
        </p:txBody>
      </p:sp>
      <p:sp>
        <p:nvSpPr>
          <p:cNvPr id="5" name="TextBox 4">
            <a:extLst>
              <a:ext uri="{FF2B5EF4-FFF2-40B4-BE49-F238E27FC236}">
                <a16:creationId xmlns:a16="http://schemas.microsoft.com/office/drawing/2014/main" id="{13AECE3D-94DA-EAD0-1B99-4F9CDF372F45}"/>
              </a:ext>
            </a:extLst>
          </p:cNvPr>
          <p:cNvSpPr txBox="1"/>
          <p:nvPr/>
        </p:nvSpPr>
        <p:spPr>
          <a:xfrm>
            <a:off x="5344887" y="4847470"/>
            <a:ext cx="6760028" cy="584775"/>
          </a:xfrm>
          <a:prstGeom prst="rect">
            <a:avLst/>
          </a:prstGeom>
          <a:noFill/>
        </p:spPr>
        <p:txBody>
          <a:bodyPr wrap="square">
            <a:spAutoFit/>
          </a:bodyPr>
          <a:lstStyle/>
          <a:p>
            <a:r>
              <a:rPr lang="en-US" sz="3200" b="1" dirty="0"/>
              <a:t>https://www.qub.ac.uk/sites/qubgp/</a:t>
            </a:r>
          </a:p>
        </p:txBody>
      </p:sp>
    </p:spTree>
    <p:extLst>
      <p:ext uri="{BB962C8B-B14F-4D97-AF65-F5344CB8AC3E}">
        <p14:creationId xmlns:p14="http://schemas.microsoft.com/office/powerpoint/2010/main" val="2652610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6CF8F4-AC80-5AAE-9FA6-F37CC536A246}"/>
              </a:ext>
            </a:extLst>
          </p:cNvPr>
          <p:cNvSpPr>
            <a:spLocks noGrp="1"/>
          </p:cNvSpPr>
          <p:nvPr>
            <p:ph type="body" sz="quarter" idx="12"/>
          </p:nvPr>
        </p:nvSpPr>
        <p:spPr>
          <a:xfrm>
            <a:off x="548640" y="478698"/>
            <a:ext cx="6851904" cy="1402269"/>
          </a:xfrm>
        </p:spPr>
        <p:txBody>
          <a:bodyPr/>
          <a:lstStyle/>
          <a:p>
            <a:r>
              <a:rPr lang="en-US" dirty="0"/>
              <a:t>WELCOME</a:t>
            </a:r>
          </a:p>
        </p:txBody>
      </p:sp>
      <p:sp>
        <p:nvSpPr>
          <p:cNvPr id="3" name="Text Placeholder 2">
            <a:extLst>
              <a:ext uri="{FF2B5EF4-FFF2-40B4-BE49-F238E27FC236}">
                <a16:creationId xmlns:a16="http://schemas.microsoft.com/office/drawing/2014/main" id="{406A1A28-D93A-A3CE-3D4C-107CE82B0A97}"/>
              </a:ext>
            </a:extLst>
          </p:cNvPr>
          <p:cNvSpPr>
            <a:spLocks noGrp="1"/>
          </p:cNvSpPr>
          <p:nvPr>
            <p:ph type="body" sz="quarter" idx="13"/>
          </p:nvPr>
        </p:nvSpPr>
        <p:spPr>
          <a:xfrm>
            <a:off x="532311" y="1880967"/>
            <a:ext cx="8274231" cy="3206750"/>
          </a:xfrm>
        </p:spPr>
        <p:txBody>
          <a:bodyPr>
            <a:normAutofit/>
          </a:bodyPr>
          <a:lstStyle/>
          <a:p>
            <a:pPr marL="0" indent="0">
              <a:buNone/>
            </a:pPr>
            <a:r>
              <a:rPr lang="en-US" sz="3600" dirty="0"/>
              <a:t>Please put your name and Cypher number in the Chat box</a:t>
            </a:r>
          </a:p>
          <a:p>
            <a:pPr marL="0" indent="0">
              <a:buNone/>
            </a:pPr>
            <a:r>
              <a:rPr lang="en-US" sz="3600" dirty="0"/>
              <a:t>(SUMDE payment)</a:t>
            </a:r>
          </a:p>
        </p:txBody>
      </p:sp>
      <p:sp>
        <p:nvSpPr>
          <p:cNvPr id="4" name="TextBox 3">
            <a:extLst>
              <a:ext uri="{FF2B5EF4-FFF2-40B4-BE49-F238E27FC236}">
                <a16:creationId xmlns:a16="http://schemas.microsoft.com/office/drawing/2014/main" id="{90293801-7689-5329-2FF5-7BA6A7F479A4}"/>
              </a:ext>
            </a:extLst>
          </p:cNvPr>
          <p:cNvSpPr txBox="1"/>
          <p:nvPr/>
        </p:nvSpPr>
        <p:spPr>
          <a:xfrm>
            <a:off x="2715986" y="5794527"/>
            <a:ext cx="6760028" cy="584775"/>
          </a:xfrm>
          <a:prstGeom prst="rect">
            <a:avLst/>
          </a:prstGeom>
          <a:noFill/>
        </p:spPr>
        <p:txBody>
          <a:bodyPr wrap="square">
            <a:spAutoFit/>
          </a:bodyPr>
          <a:lstStyle/>
          <a:p>
            <a:r>
              <a:rPr lang="en-US" sz="3200" b="1" dirty="0"/>
              <a:t>https://www.qub.ac.uk/sites/qubgp/</a:t>
            </a:r>
          </a:p>
        </p:txBody>
      </p:sp>
    </p:spTree>
    <p:extLst>
      <p:ext uri="{BB962C8B-B14F-4D97-AF65-F5344CB8AC3E}">
        <p14:creationId xmlns:p14="http://schemas.microsoft.com/office/powerpoint/2010/main" val="1071376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B7CCFC-A14D-83A3-F131-C723B36122DD}"/>
              </a:ext>
            </a:extLst>
          </p:cNvPr>
          <p:cNvSpPr>
            <a:spLocks noGrp="1"/>
          </p:cNvSpPr>
          <p:nvPr>
            <p:ph type="body" sz="quarter" idx="12"/>
          </p:nvPr>
        </p:nvSpPr>
        <p:spPr>
          <a:xfrm>
            <a:off x="548640" y="325384"/>
            <a:ext cx="6851904" cy="1402269"/>
          </a:xfrm>
        </p:spPr>
        <p:txBody>
          <a:bodyPr/>
          <a:lstStyle/>
          <a:p>
            <a:r>
              <a:rPr lang="en-US" dirty="0"/>
              <a:t>Attendance and Absence</a:t>
            </a:r>
          </a:p>
        </p:txBody>
      </p:sp>
      <p:sp>
        <p:nvSpPr>
          <p:cNvPr id="3" name="Text Placeholder 2">
            <a:extLst>
              <a:ext uri="{FF2B5EF4-FFF2-40B4-BE49-F238E27FC236}">
                <a16:creationId xmlns:a16="http://schemas.microsoft.com/office/drawing/2014/main" id="{1CF8E286-F10A-BC61-C792-B4AB33BFBF10}"/>
              </a:ext>
            </a:extLst>
          </p:cNvPr>
          <p:cNvSpPr>
            <a:spLocks noGrp="1"/>
          </p:cNvSpPr>
          <p:nvPr>
            <p:ph type="body" sz="quarter" idx="13"/>
          </p:nvPr>
        </p:nvSpPr>
        <p:spPr>
          <a:xfrm>
            <a:off x="548640" y="1335767"/>
            <a:ext cx="10870474" cy="4760232"/>
          </a:xfrm>
        </p:spPr>
        <p:txBody>
          <a:bodyPr>
            <a:normAutofit/>
          </a:bodyPr>
          <a:lstStyle/>
          <a:p>
            <a:pPr marL="0" indent="0">
              <a:buNone/>
            </a:pPr>
            <a:r>
              <a:rPr lang="en-GB" dirty="0" err="1"/>
              <a:t>MyProgress</a:t>
            </a:r>
            <a:r>
              <a:rPr lang="en-GB" dirty="0"/>
              <a:t> generates verification emails based on student attendance submissions.</a:t>
            </a:r>
          </a:p>
          <a:p>
            <a:pPr marL="0" indent="0">
              <a:buNone/>
            </a:pPr>
            <a:r>
              <a:rPr lang="en-GB" dirty="0"/>
              <a:t>No action is required if the student was present.</a:t>
            </a:r>
          </a:p>
          <a:p>
            <a:pPr marL="0" indent="0">
              <a:buNone/>
            </a:pPr>
            <a:r>
              <a:rPr lang="en-GB" dirty="0"/>
              <a:t>If student wasn’t present the email explains what to do (form).</a:t>
            </a:r>
          </a:p>
          <a:p>
            <a:pPr marL="0" indent="0">
              <a:buNone/>
            </a:pPr>
            <a:endParaRPr lang="en-GB" dirty="0"/>
          </a:p>
          <a:p>
            <a:pPr marL="0" indent="0">
              <a:buNone/>
            </a:pPr>
            <a:r>
              <a:rPr lang="en-GB" dirty="0"/>
              <a:t>QUB Medical School mandates 100% attendance for all years. </a:t>
            </a:r>
          </a:p>
          <a:p>
            <a:pPr marL="0" indent="0">
              <a:buNone/>
            </a:pPr>
            <a:r>
              <a:rPr lang="en-GB" dirty="0"/>
              <a:t>Mitigating circumstances for non-attendance (accepted prospectively). </a:t>
            </a:r>
          </a:p>
          <a:p>
            <a:pPr marL="0" indent="0">
              <a:buNone/>
            </a:pPr>
            <a:r>
              <a:rPr lang="en-GB" dirty="0"/>
              <a:t>Unforeseeable circumstances e.g. sickness -student to fill out form/notify QUB and to promptly notify the practice</a:t>
            </a:r>
          </a:p>
          <a:p>
            <a:pPr marL="0" indent="0">
              <a:buNone/>
            </a:pPr>
            <a:endParaRPr lang="en-GB" dirty="0"/>
          </a:p>
          <a:p>
            <a:pPr marL="0" marR="0" lvl="0" indent="0" algn="l" defTabSz="914400" rtl="0" eaLnBrk="1" fontAlgn="auto" latinLnBrk="0" hangingPunct="1">
              <a:lnSpc>
                <a:spcPct val="100000"/>
              </a:lnSpc>
              <a:spcBef>
                <a:spcPts val="1000"/>
              </a:spcBef>
              <a:spcAft>
                <a:spcPts val="0"/>
              </a:spcAft>
              <a:buClrTx/>
              <a:buSzTx/>
              <a:buFont typeface="Arial" charset="0"/>
              <a:buNone/>
              <a:tabLst/>
              <a:defRPr/>
            </a:pPr>
            <a:r>
              <a:rPr lang="en-GB" dirty="0"/>
              <a:t>If student doesn’t show up unannounced- </a:t>
            </a: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contact </a:t>
            </a: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gpadmin@qub.ac.uk</a:t>
            </a: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95423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079F9-CD2B-4ADA-0DEB-BEA83EF9551D}"/>
              </a:ext>
            </a:extLst>
          </p:cNvPr>
          <p:cNvSpPr>
            <a:spLocks noGrp="1"/>
          </p:cNvSpPr>
          <p:nvPr>
            <p:ph type="body" sz="quarter" idx="12"/>
          </p:nvPr>
        </p:nvSpPr>
        <p:spPr>
          <a:xfrm>
            <a:off x="562791" y="585897"/>
            <a:ext cx="11066417" cy="1402269"/>
          </a:xfrm>
        </p:spPr>
        <p:txBody>
          <a:bodyPr>
            <a:normAutofit lnSpcReduction="10000"/>
          </a:bodyPr>
          <a:lstStyle/>
          <a:p>
            <a:r>
              <a:rPr lang="en-GB" dirty="0"/>
              <a:t>Immediate Discharge Document (IDD) Audit</a:t>
            </a:r>
            <a:endParaRPr lang="en-US" dirty="0"/>
          </a:p>
        </p:txBody>
      </p:sp>
      <p:sp>
        <p:nvSpPr>
          <p:cNvPr id="3" name="Text Placeholder 2">
            <a:extLst>
              <a:ext uri="{FF2B5EF4-FFF2-40B4-BE49-F238E27FC236}">
                <a16:creationId xmlns:a16="http://schemas.microsoft.com/office/drawing/2014/main" id="{1A1029EC-38C4-E2D7-143F-2EF64333D80C}"/>
              </a:ext>
            </a:extLst>
          </p:cNvPr>
          <p:cNvSpPr>
            <a:spLocks noGrp="1"/>
          </p:cNvSpPr>
          <p:nvPr>
            <p:ph type="body" sz="quarter" idx="13"/>
          </p:nvPr>
        </p:nvSpPr>
        <p:spPr>
          <a:xfrm>
            <a:off x="562791" y="2249423"/>
            <a:ext cx="11338560" cy="4499993"/>
          </a:xfrm>
        </p:spPr>
        <p:txBody>
          <a:bodyPr>
            <a:normAutofit/>
          </a:bodyPr>
          <a:lstStyle/>
          <a:p>
            <a:pPr marL="0" indent="0">
              <a:buNone/>
            </a:pPr>
            <a:r>
              <a:rPr lang="en-GB" dirty="0"/>
              <a:t>5 consecutive IDDs every week (preferable before any medication changes have been updated).</a:t>
            </a:r>
          </a:p>
          <a:p>
            <a:pPr marL="0" indent="0">
              <a:buNone/>
            </a:pPr>
            <a:r>
              <a:rPr lang="en-GB" dirty="0"/>
              <a:t>Compare medication records before admission and after discharge.	</a:t>
            </a:r>
          </a:p>
          <a:p>
            <a:pPr marL="0" indent="0">
              <a:buNone/>
            </a:pPr>
            <a:r>
              <a:rPr lang="en-GB" dirty="0"/>
              <a:t>Data transferred onto the online form.	</a:t>
            </a:r>
          </a:p>
          <a:p>
            <a:pPr marL="0" indent="0">
              <a:buNone/>
            </a:pPr>
            <a:r>
              <a:rPr lang="en-GB" dirty="0"/>
              <a:t>					</a:t>
            </a:r>
          </a:p>
          <a:p>
            <a:pPr marL="0" indent="0">
              <a:buNone/>
            </a:pPr>
            <a:r>
              <a:rPr lang="en-GB" dirty="0"/>
              <a:t>At the end of the placement answer the following questions and discuss the findings with your GP tutor:</a:t>
            </a:r>
          </a:p>
          <a:p>
            <a:pPr marL="0" indent="0">
              <a:buNone/>
            </a:pPr>
            <a:r>
              <a:rPr lang="en-GB" dirty="0"/>
              <a:t>Were the audit standards met?		</a:t>
            </a:r>
          </a:p>
          <a:p>
            <a:pPr marL="0" indent="0">
              <a:buNone/>
            </a:pPr>
            <a:r>
              <a:rPr lang="en-GB" dirty="0"/>
              <a:t>What changes would you suggest making to improve adherence to audit standards?	</a:t>
            </a:r>
          </a:p>
          <a:p>
            <a:pPr marL="0" indent="0">
              <a:buNone/>
            </a:pPr>
            <a:r>
              <a:rPr lang="en-GB" dirty="0"/>
              <a:t>How will this experience impact on how you prepare IDDs?		</a:t>
            </a:r>
            <a:endParaRPr lang="en-US" dirty="0"/>
          </a:p>
        </p:txBody>
      </p:sp>
    </p:spTree>
    <p:extLst>
      <p:ext uri="{BB962C8B-B14F-4D97-AF65-F5344CB8AC3E}">
        <p14:creationId xmlns:p14="http://schemas.microsoft.com/office/powerpoint/2010/main" val="983605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37533E-66C3-5A70-0C88-8E96A6AB84DB}"/>
              </a:ext>
            </a:extLst>
          </p:cNvPr>
          <p:cNvSpPr>
            <a:spLocks noGrp="1"/>
          </p:cNvSpPr>
          <p:nvPr>
            <p:ph type="body" sz="quarter" idx="12"/>
          </p:nvPr>
        </p:nvSpPr>
        <p:spPr>
          <a:xfrm>
            <a:off x="407125" y="514001"/>
            <a:ext cx="10957561" cy="815070"/>
          </a:xfrm>
        </p:spPr>
        <p:txBody>
          <a:bodyPr>
            <a:normAutofit fontScale="47500" lnSpcReduction="20000"/>
          </a:bodyPr>
          <a:lstStyle/>
          <a:p>
            <a:r>
              <a:rPr lang="en-US" sz="7300" dirty="0"/>
              <a:t>Clinical encounters-  multiple……</a:t>
            </a:r>
            <a:r>
              <a:rPr lang="en-US" sz="5100" dirty="0"/>
              <a:t>(4 to be recorded and reflected on)</a:t>
            </a:r>
          </a:p>
        </p:txBody>
      </p:sp>
      <p:sp>
        <p:nvSpPr>
          <p:cNvPr id="3" name="Text Placeholder 2">
            <a:extLst>
              <a:ext uri="{FF2B5EF4-FFF2-40B4-BE49-F238E27FC236}">
                <a16:creationId xmlns:a16="http://schemas.microsoft.com/office/drawing/2014/main" id="{D516754D-5DD1-471D-CDD1-E50CC5E16F27}"/>
              </a:ext>
            </a:extLst>
          </p:cNvPr>
          <p:cNvSpPr>
            <a:spLocks noGrp="1"/>
          </p:cNvSpPr>
          <p:nvPr>
            <p:ph type="body" sz="quarter" idx="13"/>
          </p:nvPr>
        </p:nvSpPr>
        <p:spPr>
          <a:xfrm>
            <a:off x="548639" y="1578314"/>
            <a:ext cx="11232234" cy="4765685"/>
          </a:xfrm>
        </p:spPr>
        <p:txBody>
          <a:bodyPr>
            <a:normAutofit/>
          </a:bodyPr>
          <a:lstStyle/>
          <a:p>
            <a:pPr marL="0" indent="0">
              <a:buNone/>
            </a:pPr>
            <a:r>
              <a:rPr lang="en-GB" dirty="0"/>
              <a:t>o	Emergency/acute care</a:t>
            </a:r>
          </a:p>
          <a:p>
            <a:pPr marL="0" indent="0">
              <a:buNone/>
            </a:pPr>
            <a:r>
              <a:rPr lang="en-GB" dirty="0"/>
              <a:t>o	Long term condition/multi-morbidity</a:t>
            </a:r>
          </a:p>
          <a:p>
            <a:pPr marL="0" indent="0">
              <a:buNone/>
            </a:pPr>
            <a:r>
              <a:rPr lang="en-GB" dirty="0"/>
              <a:t>o	Palliative care</a:t>
            </a:r>
          </a:p>
          <a:p>
            <a:pPr marL="0" indent="0">
              <a:buNone/>
            </a:pPr>
            <a:r>
              <a:rPr lang="en-GB" dirty="0"/>
              <a:t>o	Other</a:t>
            </a:r>
          </a:p>
          <a:p>
            <a:pPr marL="0" indent="0">
              <a:buNone/>
            </a:pPr>
            <a:endParaRPr lang="en-GB" dirty="0"/>
          </a:p>
          <a:p>
            <a:pPr marL="0" indent="0">
              <a:buNone/>
            </a:pPr>
            <a:r>
              <a:rPr lang="en-GB" dirty="0"/>
              <a:t>Your role within the consultation:	</a:t>
            </a:r>
          </a:p>
          <a:p>
            <a:pPr marL="0" indent="0">
              <a:buNone/>
            </a:pPr>
            <a:r>
              <a:rPr lang="en-GB" dirty="0"/>
              <a:t>o	Active observation</a:t>
            </a:r>
          </a:p>
          <a:p>
            <a:pPr marL="0" indent="0">
              <a:buNone/>
            </a:pPr>
            <a:r>
              <a:rPr lang="en-GB" dirty="0"/>
              <a:t>o	Active participation</a:t>
            </a:r>
          </a:p>
          <a:p>
            <a:pPr marL="0" indent="0">
              <a:buNone/>
            </a:pPr>
            <a:r>
              <a:rPr lang="en-GB" dirty="0"/>
              <a:t>o	Leading the consultation</a:t>
            </a:r>
          </a:p>
          <a:p>
            <a:pPr marL="0" indent="0">
              <a:buNone/>
            </a:pPr>
            <a:endParaRPr lang="en-US" dirty="0"/>
          </a:p>
        </p:txBody>
      </p:sp>
    </p:spTree>
    <p:extLst>
      <p:ext uri="{BB962C8B-B14F-4D97-AF65-F5344CB8AC3E}">
        <p14:creationId xmlns:p14="http://schemas.microsoft.com/office/powerpoint/2010/main" val="289718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7930A8-DC90-4C00-6C3A-F69018C8680C}"/>
              </a:ext>
            </a:extLst>
          </p:cNvPr>
          <p:cNvSpPr txBox="1"/>
          <p:nvPr/>
        </p:nvSpPr>
        <p:spPr>
          <a:xfrm>
            <a:off x="1113761" y="572387"/>
            <a:ext cx="8062137"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Management (this can be 1 or various options)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	Pharmacological treatment/prescribing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	Referral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	Medication review, medication adherence and deprescribing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	Watchful waiting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	Enabling the patient to ‘make sense’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	Safety netting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	Reassurance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	Relationship-based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	Social prescribing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	Lifestyle advice/motivational interviewing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	Other:</a:t>
            </a:r>
          </a:p>
        </p:txBody>
      </p:sp>
      <p:sp>
        <p:nvSpPr>
          <p:cNvPr id="7" name="TextBox 6">
            <a:extLst>
              <a:ext uri="{FF2B5EF4-FFF2-40B4-BE49-F238E27FC236}">
                <a16:creationId xmlns:a16="http://schemas.microsoft.com/office/drawing/2014/main" id="{242EAA91-F477-D58B-3443-F9C6E4B4BF00}"/>
              </a:ext>
            </a:extLst>
          </p:cNvPr>
          <p:cNvSpPr txBox="1"/>
          <p:nvPr/>
        </p:nvSpPr>
        <p:spPr>
          <a:xfrm>
            <a:off x="1113761" y="4436286"/>
            <a:ext cx="6097772"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Clinical encounter summary: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Management summary: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What are the key learning points from this clinical encounter?	</a:t>
            </a:r>
          </a:p>
        </p:txBody>
      </p:sp>
    </p:spTree>
    <p:extLst>
      <p:ext uri="{BB962C8B-B14F-4D97-AF65-F5344CB8AC3E}">
        <p14:creationId xmlns:p14="http://schemas.microsoft.com/office/powerpoint/2010/main" val="74397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97B3E5-558C-666F-9737-FEBCB179E264}"/>
              </a:ext>
            </a:extLst>
          </p:cNvPr>
          <p:cNvSpPr>
            <a:spLocks noGrp="1"/>
          </p:cNvSpPr>
          <p:nvPr>
            <p:ph type="body" sz="quarter" idx="12"/>
          </p:nvPr>
        </p:nvSpPr>
        <p:spPr>
          <a:xfrm>
            <a:off x="557347" y="444243"/>
            <a:ext cx="10807339" cy="1402269"/>
          </a:xfrm>
        </p:spPr>
        <p:txBody>
          <a:bodyPr>
            <a:normAutofit lnSpcReduction="10000"/>
          </a:bodyPr>
          <a:lstStyle/>
          <a:p>
            <a:r>
              <a:rPr lang="en-US" dirty="0"/>
              <a:t>What do students think they </a:t>
            </a:r>
            <a:r>
              <a:rPr lang="en-US" u="sng" dirty="0"/>
              <a:t>only</a:t>
            </a:r>
            <a:r>
              <a:rPr lang="en-US" dirty="0"/>
              <a:t> can learn in General practice?</a:t>
            </a:r>
          </a:p>
        </p:txBody>
      </p:sp>
      <p:sp>
        <p:nvSpPr>
          <p:cNvPr id="3" name="Text Placeholder 2">
            <a:extLst>
              <a:ext uri="{FF2B5EF4-FFF2-40B4-BE49-F238E27FC236}">
                <a16:creationId xmlns:a16="http://schemas.microsoft.com/office/drawing/2014/main" id="{BC98F994-AE30-E667-38EE-00F0D969A13E}"/>
              </a:ext>
            </a:extLst>
          </p:cNvPr>
          <p:cNvSpPr>
            <a:spLocks noGrp="1"/>
          </p:cNvSpPr>
          <p:nvPr>
            <p:ph type="body" sz="quarter" idx="13"/>
          </p:nvPr>
        </p:nvSpPr>
        <p:spPr>
          <a:xfrm>
            <a:off x="557347" y="2107769"/>
            <a:ext cx="11077303" cy="3887410"/>
          </a:xfrm>
        </p:spPr>
        <p:txBody>
          <a:bodyPr>
            <a:normAutofit/>
          </a:bodyPr>
          <a:lstStyle/>
          <a:p>
            <a:pPr marL="0" indent="0">
              <a:buNone/>
            </a:pPr>
            <a:r>
              <a:rPr lang="en-GB" dirty="0"/>
              <a:t>Given responsibility in management plan</a:t>
            </a:r>
          </a:p>
          <a:p>
            <a:pPr marL="0" indent="0">
              <a:buNone/>
            </a:pPr>
            <a:r>
              <a:rPr lang="en-GB" dirty="0"/>
              <a:t>Independent working</a:t>
            </a:r>
          </a:p>
          <a:p>
            <a:pPr marL="0" indent="0">
              <a:buNone/>
            </a:pPr>
            <a:r>
              <a:rPr lang="en-GB" dirty="0"/>
              <a:t>How to refer and prescribe in practical terms</a:t>
            </a:r>
          </a:p>
          <a:p>
            <a:pPr marL="0" indent="0">
              <a:buNone/>
            </a:pPr>
            <a:r>
              <a:rPr lang="en-GB" dirty="0"/>
              <a:t>Understanding what GP needs in discharge letter</a:t>
            </a:r>
          </a:p>
          <a:p>
            <a:pPr marL="0" indent="0">
              <a:buNone/>
            </a:pPr>
            <a:r>
              <a:rPr lang="en-GB" dirty="0"/>
              <a:t>Communicating with secondary care e.g. expedite referral, emergency admission</a:t>
            </a:r>
          </a:p>
          <a:p>
            <a:pPr marL="0" indent="0">
              <a:buNone/>
            </a:pPr>
            <a:r>
              <a:rPr lang="en-GB" dirty="0"/>
              <a:t>Understanding logistics of support such as hospital at home and how to access</a:t>
            </a:r>
          </a:p>
          <a:p>
            <a:pPr marL="0" indent="0">
              <a:buNone/>
            </a:pPr>
            <a:r>
              <a:rPr lang="en-GB" dirty="0"/>
              <a:t>Escalating care/threshold for referral</a:t>
            </a:r>
          </a:p>
          <a:p>
            <a:pPr marL="0" indent="0">
              <a:buNone/>
            </a:pPr>
            <a:r>
              <a:rPr lang="en-GB" dirty="0"/>
              <a:t>Understanding the challenges in General Practice, see the career path </a:t>
            </a:r>
          </a:p>
          <a:p>
            <a:pPr marL="0" indent="0">
              <a:buNone/>
            </a:pPr>
            <a:endParaRPr lang="en-US" dirty="0"/>
          </a:p>
        </p:txBody>
      </p:sp>
    </p:spTree>
    <p:extLst>
      <p:ext uri="{BB962C8B-B14F-4D97-AF65-F5344CB8AC3E}">
        <p14:creationId xmlns:p14="http://schemas.microsoft.com/office/powerpoint/2010/main" val="846248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C7300E-535E-71A1-CA69-7874481C989D}"/>
              </a:ext>
            </a:extLst>
          </p:cNvPr>
          <p:cNvSpPr>
            <a:spLocks noGrp="1"/>
          </p:cNvSpPr>
          <p:nvPr>
            <p:ph type="body" sz="quarter" idx="12"/>
          </p:nvPr>
        </p:nvSpPr>
        <p:spPr>
          <a:xfrm>
            <a:off x="363583" y="478005"/>
            <a:ext cx="11086011" cy="785703"/>
          </a:xfrm>
        </p:spPr>
        <p:txBody>
          <a:bodyPr>
            <a:normAutofit/>
          </a:bodyPr>
          <a:lstStyle/>
          <a:p>
            <a:pPr marL="457200" algn="l"/>
            <a:r>
              <a:rPr lang="en-US" sz="4000" dirty="0"/>
              <a:t>Learning needs and activities </a:t>
            </a:r>
            <a:r>
              <a:rPr lang="en-US" sz="1800" b="1" i="0" dirty="0">
                <a:solidFill>
                  <a:srgbClr val="FF0000"/>
                </a:solidFill>
                <a:effectLst/>
                <a:highlight>
                  <a:srgbClr val="FFFFFF"/>
                </a:highlight>
              </a:rPr>
              <a:t>Feedback from MCPI</a:t>
            </a:r>
            <a:endParaRPr lang="en-US" dirty="0">
              <a:solidFill>
                <a:srgbClr val="FF0000"/>
              </a:solidFill>
            </a:endParaRPr>
          </a:p>
        </p:txBody>
      </p:sp>
      <p:sp>
        <p:nvSpPr>
          <p:cNvPr id="3" name="Text Placeholder 2">
            <a:extLst>
              <a:ext uri="{FF2B5EF4-FFF2-40B4-BE49-F238E27FC236}">
                <a16:creationId xmlns:a16="http://schemas.microsoft.com/office/drawing/2014/main" id="{0F9C87F5-DDD8-E12C-BAB4-0463C540CE1C}"/>
              </a:ext>
            </a:extLst>
          </p:cNvPr>
          <p:cNvSpPr>
            <a:spLocks noGrp="1"/>
          </p:cNvSpPr>
          <p:nvPr>
            <p:ph type="body" sz="quarter" idx="13"/>
          </p:nvPr>
        </p:nvSpPr>
        <p:spPr>
          <a:xfrm>
            <a:off x="851263" y="1158695"/>
            <a:ext cx="10707188" cy="3946705"/>
          </a:xfrm>
        </p:spPr>
        <p:txBody>
          <a:bodyPr>
            <a:noAutofit/>
          </a:bodyPr>
          <a:lstStyle/>
          <a:p>
            <a:pPr marL="0" indent="0">
              <a:buNone/>
            </a:pPr>
            <a:r>
              <a:rPr lang="en-GB" sz="2800" i="1" dirty="0"/>
              <a:t>I learned how to think laterally and applied theory into practice </a:t>
            </a:r>
          </a:p>
          <a:p>
            <a:pPr marL="0" indent="0">
              <a:buNone/>
            </a:pPr>
            <a:endParaRPr lang="en-GB" sz="2800" i="1" dirty="0"/>
          </a:p>
          <a:p>
            <a:pPr marL="0" indent="0">
              <a:buNone/>
            </a:pPr>
            <a:r>
              <a:rPr lang="en-GB" sz="2800" i="1" dirty="0"/>
              <a:t>It was great to practise phone call consultations with patients and be trusted to examine and take histories and relay the information on. There was great prescribing teaching which really helped me learn pharmacology and practical prescribing. </a:t>
            </a:r>
          </a:p>
          <a:p>
            <a:pPr marL="0" indent="0">
              <a:buNone/>
            </a:pPr>
            <a:endParaRPr lang="en-GB" sz="2800" i="1" dirty="0"/>
          </a:p>
          <a:p>
            <a:pPr marL="0" indent="0">
              <a:buNone/>
            </a:pPr>
            <a:r>
              <a:rPr lang="en-GB" sz="2800" i="1" dirty="0"/>
              <a:t>Discussed patient management for every patient. Useful for final year as clear progression from history and examination to patient management </a:t>
            </a:r>
            <a:endParaRPr lang="en-US" sz="2800" i="1" dirty="0"/>
          </a:p>
        </p:txBody>
      </p:sp>
    </p:spTree>
    <p:extLst>
      <p:ext uri="{BB962C8B-B14F-4D97-AF65-F5344CB8AC3E}">
        <p14:creationId xmlns:p14="http://schemas.microsoft.com/office/powerpoint/2010/main" val="3030454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7F4BEF-7F32-D000-0D7E-42D48C88D9F9}"/>
              </a:ext>
            </a:extLst>
          </p:cNvPr>
          <p:cNvPicPr>
            <a:picLocks noChangeAspect="1"/>
          </p:cNvPicPr>
          <p:nvPr/>
        </p:nvPicPr>
        <p:blipFill rotWithShape="1">
          <a:blip r:embed="rId2"/>
          <a:srcRect l="18917" t="25482" r="38250" b="1332"/>
          <a:stretch/>
        </p:blipFill>
        <p:spPr>
          <a:xfrm>
            <a:off x="10409837" y="3888886"/>
            <a:ext cx="1662190" cy="1597513"/>
          </a:xfrm>
          <a:prstGeom prst="rect">
            <a:avLst/>
          </a:prstGeom>
        </p:spPr>
      </p:pic>
      <p:pic>
        <p:nvPicPr>
          <p:cNvPr id="6" name="Picture 5">
            <a:extLst>
              <a:ext uri="{FF2B5EF4-FFF2-40B4-BE49-F238E27FC236}">
                <a16:creationId xmlns:a16="http://schemas.microsoft.com/office/drawing/2014/main" id="{BFA04472-C4F1-A267-AC49-B557E438DE79}"/>
              </a:ext>
            </a:extLst>
          </p:cNvPr>
          <p:cNvPicPr>
            <a:picLocks noChangeAspect="1"/>
          </p:cNvPicPr>
          <p:nvPr/>
        </p:nvPicPr>
        <p:blipFill rotWithShape="1">
          <a:blip r:embed="rId3"/>
          <a:srcRect l="27327" t="25427" r="23082" b="27366"/>
          <a:stretch/>
        </p:blipFill>
        <p:spPr>
          <a:xfrm>
            <a:off x="297712" y="377375"/>
            <a:ext cx="9958471" cy="5332334"/>
          </a:xfrm>
          <a:prstGeom prst="rect">
            <a:avLst/>
          </a:prstGeom>
        </p:spPr>
      </p:pic>
    </p:spTree>
    <p:extLst>
      <p:ext uri="{BB962C8B-B14F-4D97-AF65-F5344CB8AC3E}">
        <p14:creationId xmlns:p14="http://schemas.microsoft.com/office/powerpoint/2010/main" val="2962733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032129-9915-E249-913A-2ADD52E7E3F4}"/>
              </a:ext>
            </a:extLst>
          </p:cNvPr>
          <p:cNvSpPr>
            <a:spLocks noGrp="1"/>
          </p:cNvSpPr>
          <p:nvPr>
            <p:ph type="body" sz="quarter" idx="13"/>
          </p:nvPr>
        </p:nvSpPr>
        <p:spPr>
          <a:xfrm>
            <a:off x="689428" y="1186544"/>
            <a:ext cx="10813143" cy="5341529"/>
          </a:xfrm>
        </p:spPr>
        <p:txBody>
          <a:bodyPr>
            <a:normAutofit/>
          </a:bodyPr>
          <a:lstStyle/>
          <a:p>
            <a:pPr marL="114300" indent="0">
              <a:lnSpc>
                <a:spcPct val="107000"/>
              </a:lnSpc>
              <a:buNone/>
            </a:pPr>
            <a:r>
              <a:rPr lang="en-GB" sz="2800" b="1" dirty="0">
                <a:solidFill>
                  <a:srgbClr val="002B5C"/>
                </a:solidFill>
                <a:effectLst/>
                <a:ea typeface="Calibri" panose="020F0502020204030204" pitchFamily="34" charset="0"/>
                <a:cs typeface="Times New Roman" panose="02020603050405020304" pitchFamily="18" charset="0"/>
              </a:rPr>
              <a:t>Added value roles for medical students</a:t>
            </a:r>
          </a:p>
          <a:p>
            <a:pPr marL="114300" indent="0">
              <a:lnSpc>
                <a:spcPct val="107000"/>
              </a:lnSpc>
              <a:buNone/>
            </a:pPr>
            <a:r>
              <a:rPr lang="en-GB" sz="2800" i="1" dirty="0">
                <a:effectLst/>
                <a:ea typeface="Calibri" panose="020F0502020204030204" pitchFamily="34" charset="0"/>
                <a:cs typeface="Times New Roman" panose="02020603050405020304" pitchFamily="18" charset="0"/>
              </a:rPr>
              <a:t>"Even a wee phone call back to the patient to check if the x-ray or MRI [they were referred for] happened or check how they are getting on with their antibiotics." </a:t>
            </a:r>
            <a:endParaRPr lang="en-US" sz="2800" dirty="0">
              <a:effectLst/>
              <a:ea typeface="Calibri" panose="020F0502020204030204" pitchFamily="34" charset="0"/>
              <a:cs typeface="Times New Roman" panose="02020603050405020304" pitchFamily="18" charset="0"/>
            </a:endParaRPr>
          </a:p>
          <a:p>
            <a:pPr marL="114300" indent="0">
              <a:lnSpc>
                <a:spcPct val="107000"/>
              </a:lnSpc>
              <a:buNone/>
            </a:pPr>
            <a:endParaRPr lang="en-GB" sz="2800" i="1" dirty="0">
              <a:ea typeface="Calibri" panose="020F0502020204030204" pitchFamily="34" charset="0"/>
              <a:cs typeface="Times New Roman" panose="02020603050405020304" pitchFamily="18" charset="0"/>
            </a:endParaRPr>
          </a:p>
          <a:p>
            <a:pPr marL="114300" indent="0">
              <a:lnSpc>
                <a:spcPct val="107000"/>
              </a:lnSpc>
              <a:buNone/>
            </a:pPr>
            <a:r>
              <a:rPr lang="en-GB" sz="2800" i="1" dirty="0">
                <a:effectLst/>
                <a:ea typeface="Calibri" panose="020F0502020204030204" pitchFamily="34" charset="0"/>
                <a:cs typeface="Times New Roman" panose="02020603050405020304" pitchFamily="18" charset="0"/>
              </a:rPr>
              <a:t>"I'd like to see opportunity for video link for students - can make an appointment with students via video before seeing the GP. Let the student ask more questions - sometimes a video call of 10 mins can save the doctor time in their surgery."</a:t>
            </a:r>
            <a:endParaRPr lang="en-US" sz="2800" dirty="0">
              <a:effectLst/>
              <a:ea typeface="Calibri" panose="020F0502020204030204" pitchFamily="34" charset="0"/>
              <a:cs typeface="Times New Roman" panose="02020603050405020304" pitchFamily="18" charset="0"/>
            </a:endParaRPr>
          </a:p>
          <a:p>
            <a:pPr marL="0" indent="0">
              <a:buNone/>
            </a:pPr>
            <a:endParaRPr lang="en-US" dirty="0"/>
          </a:p>
        </p:txBody>
      </p:sp>
      <p:sp>
        <p:nvSpPr>
          <p:cNvPr id="2" name="Text Placeholder 1">
            <a:extLst>
              <a:ext uri="{FF2B5EF4-FFF2-40B4-BE49-F238E27FC236}">
                <a16:creationId xmlns:a16="http://schemas.microsoft.com/office/drawing/2014/main" id="{52C6B299-10F2-645E-193A-1B8876323BD9}"/>
              </a:ext>
            </a:extLst>
          </p:cNvPr>
          <p:cNvSpPr>
            <a:spLocks noGrp="1"/>
          </p:cNvSpPr>
          <p:nvPr>
            <p:ph type="body" sz="quarter" idx="12"/>
          </p:nvPr>
        </p:nvSpPr>
        <p:spPr>
          <a:xfrm>
            <a:off x="794656" y="425032"/>
            <a:ext cx="10813143" cy="761512"/>
          </a:xfrm>
        </p:spPr>
        <p:txBody>
          <a:bodyPr>
            <a:normAutofit/>
          </a:bodyPr>
          <a:lstStyle/>
          <a:p>
            <a:r>
              <a:rPr lang="en-US" sz="3200" dirty="0"/>
              <a:t>What do the patients say about medical students in GP?</a:t>
            </a:r>
          </a:p>
        </p:txBody>
      </p:sp>
    </p:spTree>
    <p:extLst>
      <p:ext uri="{BB962C8B-B14F-4D97-AF65-F5344CB8AC3E}">
        <p14:creationId xmlns:p14="http://schemas.microsoft.com/office/powerpoint/2010/main" val="3848135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5F561C-D1CB-4E75-CE10-E46886D801F2}"/>
              </a:ext>
            </a:extLst>
          </p:cNvPr>
          <p:cNvSpPr>
            <a:spLocks noGrp="1"/>
          </p:cNvSpPr>
          <p:nvPr>
            <p:ph type="body" sz="quarter" idx="12"/>
          </p:nvPr>
        </p:nvSpPr>
        <p:spPr>
          <a:xfrm>
            <a:off x="341810" y="365665"/>
            <a:ext cx="9814560" cy="1402269"/>
          </a:xfrm>
        </p:spPr>
        <p:txBody>
          <a:bodyPr>
            <a:normAutofit/>
          </a:bodyPr>
          <a:lstStyle/>
          <a:p>
            <a:r>
              <a:rPr lang="en-US" dirty="0" err="1"/>
              <a:t>Organisation</a:t>
            </a:r>
            <a:r>
              <a:rPr lang="en-US" dirty="0"/>
              <a:t> and induction</a:t>
            </a:r>
          </a:p>
        </p:txBody>
      </p:sp>
      <p:sp>
        <p:nvSpPr>
          <p:cNvPr id="3" name="Text Placeholder 2">
            <a:extLst>
              <a:ext uri="{FF2B5EF4-FFF2-40B4-BE49-F238E27FC236}">
                <a16:creationId xmlns:a16="http://schemas.microsoft.com/office/drawing/2014/main" id="{79D69A66-D9DC-9857-14C4-455E4185A363}"/>
              </a:ext>
            </a:extLst>
          </p:cNvPr>
          <p:cNvSpPr>
            <a:spLocks noGrp="1"/>
          </p:cNvSpPr>
          <p:nvPr>
            <p:ph type="body" sz="quarter" idx="13"/>
          </p:nvPr>
        </p:nvSpPr>
        <p:spPr>
          <a:xfrm>
            <a:off x="450667" y="1629682"/>
            <a:ext cx="11088189" cy="4161518"/>
          </a:xfrm>
        </p:spPr>
        <p:txBody>
          <a:bodyPr>
            <a:normAutofit fontScale="85000" lnSpcReduction="20000"/>
          </a:bodyPr>
          <a:lstStyle/>
          <a:p>
            <a:pPr marL="0" indent="0">
              <a:buNone/>
            </a:pPr>
            <a:r>
              <a:rPr lang="en-GB" sz="2600" i="1" dirty="0"/>
              <a:t>Dr X provided amazing teaching and a safe space to learn, all doctors in the practice were welcoming and happy to teach, induction was really helpful to make us comfortable.</a:t>
            </a:r>
          </a:p>
          <a:p>
            <a:pPr marL="0" indent="0">
              <a:buNone/>
            </a:pPr>
            <a:endParaRPr lang="en-GB" sz="2600" i="1" dirty="0"/>
          </a:p>
          <a:p>
            <a:pPr marL="0" indent="0">
              <a:buNone/>
            </a:pPr>
            <a:r>
              <a:rPr lang="en-GB" sz="2600" i="1" dirty="0"/>
              <a:t>A clear timetable so I knew where to be everyday and who to go to if I had questions. </a:t>
            </a:r>
          </a:p>
          <a:p>
            <a:pPr marL="0" indent="0">
              <a:buNone/>
            </a:pPr>
            <a:endParaRPr lang="en-GB" sz="2600" i="1" dirty="0"/>
          </a:p>
          <a:p>
            <a:pPr marL="0" indent="0">
              <a:buNone/>
            </a:pPr>
            <a:r>
              <a:rPr lang="en-GB" sz="2600" i="1" dirty="0"/>
              <a:t>I was presented with a clearly defined timetable, with time slots and allocations from the very first day! one of the best and most flawlessly organised placements I have been on in the past 3 years.</a:t>
            </a:r>
          </a:p>
          <a:p>
            <a:pPr marL="0" indent="0">
              <a:buNone/>
            </a:pPr>
            <a:endParaRPr lang="en-GB" sz="2600" i="1" dirty="0"/>
          </a:p>
          <a:p>
            <a:pPr marL="0" indent="0">
              <a:buNone/>
            </a:pPr>
            <a:r>
              <a:rPr lang="en-GB" sz="2600" i="1" dirty="0"/>
              <a:t>We were asked what our most and least confident subjects were and they worked on a plan to ensure we improved our knowledge.</a:t>
            </a:r>
          </a:p>
          <a:p>
            <a:pPr marL="0" indent="0">
              <a:buNone/>
            </a:pPr>
            <a:endParaRPr lang="en-US" dirty="0"/>
          </a:p>
        </p:txBody>
      </p:sp>
    </p:spTree>
    <p:extLst>
      <p:ext uri="{BB962C8B-B14F-4D97-AF65-F5344CB8AC3E}">
        <p14:creationId xmlns:p14="http://schemas.microsoft.com/office/powerpoint/2010/main" val="1800305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4D52110-E3D8-8E3E-BF8F-B0372E79952F}"/>
              </a:ext>
            </a:extLst>
          </p:cNvPr>
          <p:cNvGraphicFramePr>
            <a:graphicFrameLocks noGrp="1"/>
          </p:cNvGraphicFramePr>
          <p:nvPr/>
        </p:nvGraphicFramePr>
        <p:xfrm>
          <a:off x="552894" y="0"/>
          <a:ext cx="9792586" cy="5732226"/>
        </p:xfrm>
        <a:graphic>
          <a:graphicData uri="http://schemas.openxmlformats.org/drawingml/2006/table">
            <a:tbl>
              <a:tblPr firstRow="1" firstCol="1" bandRow="1"/>
              <a:tblGrid>
                <a:gridCol w="5257481">
                  <a:extLst>
                    <a:ext uri="{9D8B030D-6E8A-4147-A177-3AD203B41FA5}">
                      <a16:colId xmlns:a16="http://schemas.microsoft.com/office/drawing/2014/main" val="3276025076"/>
                    </a:ext>
                  </a:extLst>
                </a:gridCol>
                <a:gridCol w="1889004">
                  <a:extLst>
                    <a:ext uri="{9D8B030D-6E8A-4147-A177-3AD203B41FA5}">
                      <a16:colId xmlns:a16="http://schemas.microsoft.com/office/drawing/2014/main" val="1919437696"/>
                    </a:ext>
                  </a:extLst>
                </a:gridCol>
                <a:gridCol w="2409218">
                  <a:extLst>
                    <a:ext uri="{9D8B030D-6E8A-4147-A177-3AD203B41FA5}">
                      <a16:colId xmlns:a16="http://schemas.microsoft.com/office/drawing/2014/main" val="877332183"/>
                    </a:ext>
                  </a:extLst>
                </a:gridCol>
                <a:gridCol w="236883">
                  <a:extLst>
                    <a:ext uri="{9D8B030D-6E8A-4147-A177-3AD203B41FA5}">
                      <a16:colId xmlns:a16="http://schemas.microsoft.com/office/drawing/2014/main" val="4238977307"/>
                    </a:ext>
                  </a:extLst>
                </a:gridCol>
              </a:tblGrid>
              <a:tr h="283137">
                <a:tc gridSpan="3">
                  <a:txBody>
                    <a:bodyPr/>
                    <a:lstStyle/>
                    <a:p>
                      <a:pPr algn="ctr">
                        <a:lnSpc>
                          <a:spcPct val="107000"/>
                        </a:lnSpc>
                        <a:spcAft>
                          <a:spcPts val="80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nSpc>
                          <a:spcPct val="107000"/>
                        </a:lnSpc>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1182450268"/>
                  </a:ext>
                </a:extLst>
              </a:tr>
              <a:tr h="566275">
                <a:tc>
                  <a:txBody>
                    <a:bodyPr/>
                    <a:lstStyle/>
                    <a:p>
                      <a:pPr algn="ctr">
                        <a:lnSpc>
                          <a:spcPct val="107000"/>
                        </a:lnSpc>
                        <a:spcAft>
                          <a:spcPts val="800"/>
                        </a:spcAft>
                      </a:pPr>
                      <a:r>
                        <a:rPr lang="en-US" sz="2400" b="1" kern="0" dirty="0">
                          <a:solidFill>
                            <a:srgbClr val="FFFFFF"/>
                          </a:solidFill>
                          <a:effectLst/>
                          <a:highlight>
                            <a:srgbClr val="548235"/>
                          </a:highlight>
                          <a:latin typeface="Calibri" panose="020F0502020204030204" pitchFamily="34" charset="0"/>
                          <a:ea typeface="Times New Roman" panose="02020603050405020304" pitchFamily="18" charset="0"/>
                          <a:cs typeface="Calibri" panose="020F0502020204030204" pitchFamily="34" charset="0"/>
                        </a:rPr>
                        <a:t>Clinical Learning Activity</a:t>
                      </a:r>
                      <a:endParaRPr lang="en-US" sz="2400" kern="100" dirty="0">
                        <a:effectLst/>
                        <a:highlight>
                          <a:srgbClr val="548235"/>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548235"/>
                    </a:solidFill>
                  </a:tcPr>
                </a:tc>
                <a:tc>
                  <a:txBody>
                    <a:bodyPr/>
                    <a:lstStyle/>
                    <a:p>
                      <a:pPr algn="ctr">
                        <a:lnSpc>
                          <a:spcPct val="107000"/>
                        </a:lnSpc>
                        <a:spcAft>
                          <a:spcPts val="800"/>
                        </a:spcAft>
                      </a:pPr>
                      <a:r>
                        <a:rPr lang="en-US" sz="2400" b="1" kern="0" dirty="0">
                          <a:solidFill>
                            <a:srgbClr val="FFFFFF"/>
                          </a:solidFill>
                          <a:effectLst/>
                          <a:highlight>
                            <a:srgbClr val="548235"/>
                          </a:highlight>
                          <a:latin typeface="Calibri" panose="020F0502020204030204" pitchFamily="34" charset="0"/>
                          <a:ea typeface="Times New Roman" panose="02020603050405020304" pitchFamily="18" charset="0"/>
                          <a:cs typeface="Calibri" panose="020F0502020204030204" pitchFamily="34" charset="0"/>
                        </a:rPr>
                        <a:t>How many</a:t>
                      </a:r>
                      <a:endParaRPr lang="en-US" sz="2400" kern="100" dirty="0">
                        <a:effectLst/>
                        <a:highlight>
                          <a:srgbClr val="548235"/>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548235"/>
                    </a:solidFill>
                  </a:tcPr>
                </a:tc>
                <a:tc>
                  <a:txBody>
                    <a:bodyPr/>
                    <a:lstStyle/>
                    <a:p>
                      <a:pPr algn="ctr">
                        <a:lnSpc>
                          <a:spcPct val="107000"/>
                        </a:lnSpc>
                        <a:spcAft>
                          <a:spcPts val="800"/>
                        </a:spcAft>
                      </a:pPr>
                      <a:r>
                        <a:rPr lang="en-US" sz="2400" b="1" kern="0" dirty="0">
                          <a:solidFill>
                            <a:srgbClr val="FFFFFF"/>
                          </a:solidFill>
                          <a:effectLst/>
                          <a:highlight>
                            <a:srgbClr val="548235"/>
                          </a:highlight>
                          <a:latin typeface="Calibri" panose="020F0502020204030204" pitchFamily="34" charset="0"/>
                          <a:ea typeface="Times New Roman" panose="02020603050405020304" pitchFamily="18" charset="0"/>
                          <a:cs typeface="Calibri" panose="020F0502020204030204" pitchFamily="34" charset="0"/>
                        </a:rPr>
                        <a:t>Who signs off </a:t>
                      </a:r>
                      <a:endParaRPr lang="en-US" sz="2400" kern="100" dirty="0">
                        <a:effectLst/>
                        <a:highlight>
                          <a:srgbClr val="548235"/>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548235"/>
                    </a:solidFill>
                  </a:tcPr>
                </a:tc>
                <a:tc>
                  <a:txBody>
                    <a:bodyPr/>
                    <a:lstStyle/>
                    <a:p>
                      <a:pPr>
                        <a:lnSpc>
                          <a:spcPct val="107000"/>
                        </a:lnSpc>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835896766"/>
                  </a:ext>
                </a:extLst>
              </a:tr>
              <a:tr h="471896">
                <a:tc>
                  <a:txBody>
                    <a:bodyPr/>
                    <a:lstStyle/>
                    <a:p>
                      <a:pPr>
                        <a:lnSpc>
                          <a:spcPct val="107000"/>
                        </a:lnSpc>
                        <a:spcAft>
                          <a:spcPts val="800"/>
                        </a:spcAft>
                      </a:pPr>
                      <a:r>
                        <a:rPr lang="en-US"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Attendance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24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Student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53095541"/>
                  </a:ext>
                </a:extLst>
              </a:tr>
              <a:tr h="404483">
                <a:tc rowSpan="4">
                  <a:txBody>
                    <a:bodyPr/>
                    <a:lstStyle/>
                    <a:p>
                      <a:pPr>
                        <a:lnSpc>
                          <a:spcPct val="107000"/>
                        </a:lnSpc>
                        <a:spcAft>
                          <a:spcPts val="800"/>
                        </a:spcAft>
                      </a:pPr>
                      <a:r>
                        <a:rPr lang="en-US"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Experiences: Clinical encounters and management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algn="ctr">
                        <a:lnSpc>
                          <a:spcPct val="107000"/>
                        </a:lnSpc>
                        <a:spcAft>
                          <a:spcPts val="800"/>
                        </a:spcAft>
                      </a:pPr>
                      <a:r>
                        <a:rPr lang="en-US"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a:lnSpc>
                          <a:spcPct val="107000"/>
                        </a:lnSpc>
                        <a:spcAft>
                          <a:spcPts val="800"/>
                        </a:spcAft>
                      </a:pPr>
                      <a:r>
                        <a:rPr lang="en-US" sz="24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Student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581454512"/>
                  </a:ext>
                </a:extLst>
              </a:tr>
              <a:tr h="2696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547033763"/>
                  </a:ext>
                </a:extLst>
              </a:tr>
              <a:tr h="2696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109938569"/>
                  </a:ext>
                </a:extLst>
              </a:tr>
              <a:tr h="2696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307215877"/>
                  </a:ext>
                </a:extLst>
              </a:tr>
              <a:tr h="728069">
                <a:tc>
                  <a:txBody>
                    <a:bodyPr/>
                    <a:lstStyle/>
                    <a:p>
                      <a:pPr>
                        <a:lnSpc>
                          <a:spcPct val="107000"/>
                        </a:lnSpc>
                        <a:spcAft>
                          <a:spcPts val="800"/>
                        </a:spcAft>
                      </a:pPr>
                      <a:r>
                        <a:rPr lang="en-US"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Experiences: Theme-based Learning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Student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479708121"/>
                  </a:ext>
                </a:extLst>
              </a:tr>
              <a:tr h="728069">
                <a:tc>
                  <a:txBody>
                    <a:bodyPr/>
                    <a:lstStyle/>
                    <a:p>
                      <a:pPr>
                        <a:lnSpc>
                          <a:spcPct val="107000"/>
                        </a:lnSpc>
                        <a:spcAft>
                          <a:spcPts val="800"/>
                        </a:spcAft>
                      </a:pPr>
                      <a:r>
                        <a:rPr lang="en-US" sz="24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Experiences: IDD audit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(1 Form)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Student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080297317"/>
                  </a:ext>
                </a:extLst>
              </a:tr>
              <a:tr h="269654">
                <a:tc rowSpan="3">
                  <a:txBody>
                    <a:bodyPr/>
                    <a:lstStyle/>
                    <a:p>
                      <a:pPr>
                        <a:lnSpc>
                          <a:spcPct val="107000"/>
                        </a:lnSpc>
                        <a:spcAft>
                          <a:spcPts val="800"/>
                        </a:spcAft>
                      </a:pPr>
                      <a:r>
                        <a:rPr lang="en-US" sz="24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WPBA: MiniCEX and Patient feedback</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ctr">
                        <a:lnSpc>
                          <a:spcPct val="107000"/>
                        </a:lnSpc>
                        <a:spcAft>
                          <a:spcPts val="800"/>
                        </a:spcAft>
                      </a:pPr>
                      <a:r>
                        <a:rPr lang="en-US"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spcAft>
                          <a:spcPts val="800"/>
                        </a:spcAft>
                      </a:pP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GP tutor</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69200043"/>
                  </a:ext>
                </a:extLst>
              </a:tr>
              <a:tr h="2696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792447823"/>
                  </a:ext>
                </a:extLst>
              </a:tr>
              <a:tr h="2696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403629195"/>
                  </a:ext>
                </a:extLst>
              </a:tr>
              <a:tr h="269654">
                <a:tc rowSpan="2">
                  <a:txBody>
                    <a:bodyPr/>
                    <a:lstStyle/>
                    <a:p>
                      <a:pPr>
                        <a:lnSpc>
                          <a:spcPct val="107000"/>
                        </a:lnSpc>
                        <a:spcAft>
                          <a:spcPts val="800"/>
                        </a:spcAft>
                      </a:pPr>
                      <a:r>
                        <a:rPr lang="en-US"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WPBA: Tutor </a:t>
                      </a:r>
                      <a:r>
                        <a:rPr lang="en-US" sz="2400" b="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feedback</a:t>
                      </a:r>
                      <a:endParaRPr lang="en-US" sz="24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07000"/>
                        </a:lnSpc>
                        <a:spcAft>
                          <a:spcPts val="800"/>
                        </a:spcAft>
                      </a:pPr>
                      <a:r>
                        <a:rPr lang="en-US"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nSpc>
                          <a:spcPct val="107000"/>
                        </a:lnSpc>
                        <a:spcAft>
                          <a:spcPts val="800"/>
                        </a:spcAft>
                      </a:pP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GP Tutor</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997861424"/>
                  </a:ext>
                </a:extLst>
              </a:tr>
              <a:tr h="2696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931289519"/>
                  </a:ext>
                </a:extLst>
              </a:tr>
              <a:tr h="381153">
                <a:tc>
                  <a:txBody>
                    <a:bodyPr/>
                    <a:lstStyle/>
                    <a:p>
                      <a:pPr>
                        <a:lnSpc>
                          <a:spcPct val="107000"/>
                        </a:lnSpc>
                      </a:pPr>
                      <a:endParaRPr lang="en-US" sz="2400" kern="100" dirty="0">
                        <a:effectLst/>
                        <a:latin typeface="Calibri" panose="020F0502020204030204" pitchFamily="34" charset="0"/>
                        <a:cs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2400" kern="100" dirty="0">
                        <a:effectLst/>
                        <a:latin typeface="Calibri" panose="020F0502020204030204" pitchFamily="34" charset="0"/>
                        <a:cs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2400" kern="100" dirty="0">
                        <a:effectLst/>
                        <a:latin typeface="Calibri" panose="020F0502020204030204" pitchFamily="34" charset="0"/>
                        <a:cs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843846215"/>
                  </a:ext>
                </a:extLst>
              </a:tr>
            </a:tbl>
          </a:graphicData>
        </a:graphic>
      </p:graphicFrame>
    </p:spTree>
    <p:extLst>
      <p:ext uri="{BB962C8B-B14F-4D97-AF65-F5344CB8AC3E}">
        <p14:creationId xmlns:p14="http://schemas.microsoft.com/office/powerpoint/2010/main" val="3192820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D0618FC-A3CA-2E8B-71A9-15DDE77E3EC3}"/>
              </a:ext>
            </a:extLst>
          </p:cNvPr>
          <p:cNvSpPr>
            <a:spLocks noGrp="1"/>
          </p:cNvSpPr>
          <p:nvPr>
            <p:ph type="body" sz="quarter" idx="13"/>
          </p:nvPr>
        </p:nvSpPr>
        <p:spPr>
          <a:xfrm>
            <a:off x="248485" y="310198"/>
            <a:ext cx="11284984" cy="5246081"/>
          </a:xfrm>
        </p:spPr>
        <p:txBody>
          <a:bodyPr lIns="91440" tIns="45720" rIns="91440" bIns="45720" anchor="t">
            <a:normAutofit/>
          </a:bodyPr>
          <a:lstStyle/>
          <a:p>
            <a:pPr marL="0" indent="0">
              <a:lnSpc>
                <a:spcPct val="107000"/>
              </a:lnSpc>
              <a:spcBef>
                <a:spcPts val="0"/>
              </a:spcBef>
              <a:spcAft>
                <a:spcPts val="800"/>
              </a:spcAft>
              <a:buNone/>
            </a:pPr>
            <a:endParaRPr lang="en-US" sz="112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Wingdings" panose="05000000000000000000" pitchFamily="2" charset="2"/>
              <a:buChar char="§"/>
            </a:pPr>
            <a:endParaRPr lang="en-US" sz="112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Font typeface="Wingdings" panose="05000000000000000000" pitchFamily="2" charset="2"/>
              <a:buChar char="§"/>
            </a:pPr>
            <a:endParaRPr lang="en-US" sz="1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cs typeface="Arial"/>
            </a:endParaRPr>
          </a:p>
        </p:txBody>
      </p:sp>
      <p:pic>
        <p:nvPicPr>
          <p:cNvPr id="1026" name="Picture 2" descr="Free Journey Stroll photo and picture">
            <a:extLst>
              <a:ext uri="{FF2B5EF4-FFF2-40B4-BE49-F238E27FC236}">
                <a16:creationId xmlns:a16="http://schemas.microsoft.com/office/drawing/2014/main" id="{B7E6A054-52BF-074B-CB88-E1AD3258F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589" y="794737"/>
            <a:ext cx="2198798" cy="32956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D804AF3-531D-2689-14DD-0F4199B4A52A}"/>
              </a:ext>
            </a:extLst>
          </p:cNvPr>
          <p:cNvSpPr txBox="1"/>
          <p:nvPr/>
        </p:nvSpPr>
        <p:spPr>
          <a:xfrm>
            <a:off x="1050637" y="745504"/>
            <a:ext cx="4771243" cy="923330"/>
          </a:xfrm>
          <a:prstGeom prst="rect">
            <a:avLst/>
          </a:prstGeom>
          <a:noFill/>
        </p:spPr>
        <p:txBody>
          <a:bodyPr wrap="none" rtlCol="0">
            <a:spAutoFit/>
          </a:bodyPr>
          <a:lstStyle/>
          <a:p>
            <a:r>
              <a:rPr lang="en-US" sz="5400" dirty="0"/>
              <a:t>The C25 journey</a:t>
            </a:r>
          </a:p>
        </p:txBody>
      </p:sp>
      <p:pic>
        <p:nvPicPr>
          <p:cNvPr id="1028" name="Picture 4" descr="On the morning street. Rural scene in thailand. stock photo">
            <a:extLst>
              <a:ext uri="{FF2B5EF4-FFF2-40B4-BE49-F238E27FC236}">
                <a16:creationId xmlns:a16="http://schemas.microsoft.com/office/drawing/2014/main" id="{70D8585B-490D-E1C1-AFDB-E9B6741A7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004" y="3950800"/>
            <a:ext cx="3895503" cy="25970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unset in Carpathian Mountains stock photo">
            <a:extLst>
              <a:ext uri="{FF2B5EF4-FFF2-40B4-BE49-F238E27FC236}">
                <a16:creationId xmlns:a16="http://schemas.microsoft.com/office/drawing/2014/main" id="{3A3B5E7C-7524-32DC-8A35-00C3A57213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4360" y="4415452"/>
            <a:ext cx="4250808" cy="213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526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96F0AC-C766-84A4-F0DB-D4F1DD4EA21D}"/>
              </a:ext>
            </a:extLst>
          </p:cNvPr>
          <p:cNvSpPr>
            <a:spLocks noGrp="1"/>
          </p:cNvSpPr>
          <p:nvPr>
            <p:ph type="body" sz="quarter" idx="12"/>
          </p:nvPr>
        </p:nvSpPr>
        <p:spPr>
          <a:xfrm>
            <a:off x="750657" y="596783"/>
            <a:ext cx="9150531" cy="1402269"/>
          </a:xfrm>
        </p:spPr>
        <p:txBody>
          <a:bodyPr>
            <a:normAutofit/>
          </a:bodyPr>
          <a:lstStyle/>
          <a:p>
            <a:r>
              <a:rPr lang="en-US" dirty="0"/>
              <a:t>Theme-based learning</a:t>
            </a:r>
          </a:p>
        </p:txBody>
      </p:sp>
      <p:sp>
        <p:nvSpPr>
          <p:cNvPr id="3" name="Text Placeholder 2">
            <a:extLst>
              <a:ext uri="{FF2B5EF4-FFF2-40B4-BE49-F238E27FC236}">
                <a16:creationId xmlns:a16="http://schemas.microsoft.com/office/drawing/2014/main" id="{23852FE9-3D88-73B8-D3DC-BA8B0D16944C}"/>
              </a:ext>
            </a:extLst>
          </p:cNvPr>
          <p:cNvSpPr>
            <a:spLocks noGrp="1"/>
          </p:cNvSpPr>
          <p:nvPr>
            <p:ph type="body" sz="quarter" idx="13"/>
          </p:nvPr>
        </p:nvSpPr>
        <p:spPr>
          <a:xfrm>
            <a:off x="750657" y="1772110"/>
            <a:ext cx="10156371" cy="4489107"/>
          </a:xfrm>
        </p:spPr>
        <p:txBody>
          <a:bodyPr>
            <a:normAutofit fontScale="92500" lnSpcReduction="10000"/>
          </a:bodyPr>
          <a:lstStyle/>
          <a:p>
            <a:pPr marL="0" indent="0">
              <a:buNone/>
            </a:pPr>
            <a:r>
              <a:rPr lang="en-US" sz="2800" dirty="0"/>
              <a:t>Supported by QUB</a:t>
            </a:r>
          </a:p>
          <a:p>
            <a:pPr marL="0" indent="0">
              <a:buNone/>
            </a:pPr>
            <a:r>
              <a:rPr lang="en-US" sz="2800" dirty="0"/>
              <a:t>1.5 </a:t>
            </a:r>
            <a:r>
              <a:rPr lang="en-US" sz="2800" dirty="0" err="1"/>
              <a:t>hr</a:t>
            </a:r>
            <a:r>
              <a:rPr lang="en-US" sz="2800" dirty="0"/>
              <a:t> session/week </a:t>
            </a:r>
          </a:p>
          <a:p>
            <a:pPr marL="0" indent="0">
              <a:buNone/>
            </a:pPr>
            <a:r>
              <a:rPr lang="en-US" sz="2800" dirty="0"/>
              <a:t>Themes:	chronic pain (with expert patient)</a:t>
            </a:r>
          </a:p>
          <a:p>
            <a:pPr marL="0" indent="0">
              <a:buNone/>
            </a:pPr>
            <a:r>
              <a:rPr lang="en-US" sz="2800" dirty="0"/>
              <a:t>		safeguarding children</a:t>
            </a:r>
          </a:p>
          <a:p>
            <a:pPr marL="0" indent="0">
              <a:buNone/>
            </a:pPr>
            <a:r>
              <a:rPr lang="en-US" sz="2800" dirty="0"/>
              <a:t>		complexity (can be medically unexplained symptoms)</a:t>
            </a:r>
          </a:p>
          <a:p>
            <a:pPr marL="0" indent="0">
              <a:buNone/>
            </a:pPr>
            <a:r>
              <a:rPr lang="en-US" sz="2800" dirty="0"/>
              <a:t>		overdiagnosis/problematic polypharmacy</a:t>
            </a:r>
          </a:p>
          <a:p>
            <a:pPr marL="0" indent="0">
              <a:buNone/>
            </a:pPr>
            <a:r>
              <a:rPr lang="en-US" sz="2800" dirty="0"/>
              <a:t>		patient journey</a:t>
            </a:r>
          </a:p>
          <a:p>
            <a:pPr marL="0" indent="0">
              <a:buNone/>
            </a:pPr>
            <a:r>
              <a:rPr lang="en-US" sz="2800" dirty="0"/>
              <a:t>		social determinants of health</a:t>
            </a:r>
          </a:p>
          <a:p>
            <a:pPr marL="0" indent="0">
              <a:buNone/>
            </a:pPr>
            <a:r>
              <a:rPr lang="en-US" sz="2800" dirty="0"/>
              <a:t>		other</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854582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BF996E-BAF7-D0DA-B938-B4859B250B15}"/>
              </a:ext>
            </a:extLst>
          </p:cNvPr>
          <p:cNvPicPr>
            <a:picLocks noChangeAspect="1"/>
          </p:cNvPicPr>
          <p:nvPr/>
        </p:nvPicPr>
        <p:blipFill rotWithShape="1">
          <a:blip r:embed="rId2"/>
          <a:srcRect l="33367" t="20544" r="14822" b="5170"/>
          <a:stretch/>
        </p:blipFill>
        <p:spPr>
          <a:xfrm>
            <a:off x="1339702" y="28922"/>
            <a:ext cx="8431693" cy="6800155"/>
          </a:xfrm>
          <a:prstGeom prst="rect">
            <a:avLst/>
          </a:prstGeom>
        </p:spPr>
      </p:pic>
    </p:spTree>
    <p:extLst>
      <p:ext uri="{BB962C8B-B14F-4D97-AF65-F5344CB8AC3E}">
        <p14:creationId xmlns:p14="http://schemas.microsoft.com/office/powerpoint/2010/main" val="2916213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5552663-16A1-D871-B11F-E9DD95B542BC}"/>
              </a:ext>
            </a:extLst>
          </p:cNvPr>
          <p:cNvGraphicFramePr>
            <a:graphicFrameLocks noGrp="1"/>
          </p:cNvGraphicFramePr>
          <p:nvPr>
            <p:extLst>
              <p:ext uri="{D42A27DB-BD31-4B8C-83A1-F6EECF244321}">
                <p14:modId xmlns:p14="http://schemas.microsoft.com/office/powerpoint/2010/main" val="994481294"/>
              </p:ext>
            </p:extLst>
          </p:nvPr>
        </p:nvGraphicFramePr>
        <p:xfrm>
          <a:off x="1350334" y="1708298"/>
          <a:ext cx="8059480" cy="4274290"/>
        </p:xfrm>
        <a:graphic>
          <a:graphicData uri="http://schemas.openxmlformats.org/drawingml/2006/table">
            <a:tbl>
              <a:tblPr firstRow="1" firstCol="1" bandRow="1"/>
              <a:tblGrid>
                <a:gridCol w="2679023">
                  <a:extLst>
                    <a:ext uri="{9D8B030D-6E8A-4147-A177-3AD203B41FA5}">
                      <a16:colId xmlns:a16="http://schemas.microsoft.com/office/drawing/2014/main" val="1656787566"/>
                    </a:ext>
                  </a:extLst>
                </a:gridCol>
                <a:gridCol w="2680746">
                  <a:extLst>
                    <a:ext uri="{9D8B030D-6E8A-4147-A177-3AD203B41FA5}">
                      <a16:colId xmlns:a16="http://schemas.microsoft.com/office/drawing/2014/main" val="4202660179"/>
                    </a:ext>
                  </a:extLst>
                </a:gridCol>
                <a:gridCol w="2699711">
                  <a:extLst>
                    <a:ext uri="{9D8B030D-6E8A-4147-A177-3AD203B41FA5}">
                      <a16:colId xmlns:a16="http://schemas.microsoft.com/office/drawing/2014/main" val="3313121442"/>
                    </a:ext>
                  </a:extLst>
                </a:gridCol>
              </a:tblGrid>
              <a:tr h="421020">
                <a:tc>
                  <a:txBody>
                    <a:bodyPr/>
                    <a:lstStyle/>
                    <a:p>
                      <a:pPr>
                        <a:lnSpc>
                          <a:spcPct val="107000"/>
                        </a:lnSpc>
                        <a:spcAft>
                          <a:spcPts val="800"/>
                        </a:spcAft>
                      </a:pPr>
                      <a:r>
                        <a:rPr lang="en-US" sz="2400" b="1" kern="100">
                          <a:effectLst/>
                          <a:latin typeface="Calibri" panose="020F0502020204030204" pitchFamily="34" charset="0"/>
                          <a:ea typeface="Aptos" panose="020B0004020202020204" pitchFamily="34" charset="0"/>
                          <a:cs typeface="Times New Roman" panose="02020603050405020304" pitchFamily="18" charset="0"/>
                        </a:rPr>
                        <a:t>Week 1</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b="1" kern="100">
                          <a:effectLst/>
                          <a:latin typeface="Calibri" panose="020F0502020204030204" pitchFamily="34" charset="0"/>
                          <a:ea typeface="Aptos" panose="020B0004020202020204" pitchFamily="34" charset="0"/>
                          <a:cs typeface="Times New Roman" panose="02020603050405020304" pitchFamily="18" charset="0"/>
                        </a:rPr>
                        <a:t>Morning</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b="1" kern="100">
                          <a:effectLst/>
                          <a:latin typeface="Calibri" panose="020F0502020204030204" pitchFamily="34" charset="0"/>
                          <a:ea typeface="Aptos" panose="020B0004020202020204" pitchFamily="34" charset="0"/>
                          <a:cs typeface="Times New Roman" panose="02020603050405020304" pitchFamily="18" charset="0"/>
                        </a:rPr>
                        <a:t>Afternoon</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2525660"/>
                  </a:ext>
                </a:extLst>
              </a:tr>
              <a:tr h="421020">
                <a:tc>
                  <a:txBody>
                    <a:bodyPr/>
                    <a:lstStyle/>
                    <a:p>
                      <a:pPr>
                        <a:lnSpc>
                          <a:spcPct val="107000"/>
                        </a:lnSpc>
                        <a:spcAft>
                          <a:spcPts val="800"/>
                        </a:spcAft>
                      </a:pPr>
                      <a:r>
                        <a:rPr lang="en-US" sz="2400" kern="100">
                          <a:effectLst/>
                          <a:latin typeface="Calibri" panose="020F0502020204030204" pitchFamily="34" charset="0"/>
                          <a:ea typeface="Aptos" panose="020B0004020202020204" pitchFamily="34" charset="0"/>
                          <a:cs typeface="Times New Roman" panose="02020603050405020304" pitchFamily="18" charset="0"/>
                        </a:rPr>
                        <a:t>Monday</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Introduction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100">
                          <a:effectLst/>
                          <a:latin typeface="Calibri" panose="020F0502020204030204" pitchFamily="34" charset="0"/>
                          <a:ea typeface="Aptos" panose="020B0004020202020204" pitchFamily="34" charset="0"/>
                          <a:cs typeface="Times New Roman" panose="02020603050405020304" pitchFamily="18" charset="0"/>
                        </a:rPr>
                        <a:t>‘Shadow’ GP</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2258599"/>
                  </a:ext>
                </a:extLst>
              </a:tr>
              <a:tr h="858062">
                <a:tc>
                  <a:txBody>
                    <a:bodyPr/>
                    <a:lstStyle/>
                    <a:p>
                      <a:pPr>
                        <a:lnSpc>
                          <a:spcPct val="107000"/>
                        </a:lnSpc>
                        <a:spcAft>
                          <a:spcPts val="800"/>
                        </a:spcAft>
                      </a:pPr>
                      <a:r>
                        <a:rPr lang="en-US" sz="2400" kern="100">
                          <a:effectLst/>
                          <a:latin typeface="Calibri" panose="020F0502020204030204" pitchFamily="34" charset="0"/>
                          <a:ea typeface="Aptos" panose="020B0004020202020204" pitchFamily="34" charset="0"/>
                          <a:cs typeface="Times New Roman" panose="02020603050405020304" pitchFamily="18" charset="0"/>
                        </a:rPr>
                        <a:t>Tuesday</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Joint surgery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100">
                          <a:effectLst/>
                          <a:latin typeface="Calibri" panose="020F0502020204030204" pitchFamily="34" charset="0"/>
                          <a:ea typeface="Aptos" panose="020B0004020202020204" pitchFamily="34" charset="0"/>
                          <a:cs typeface="Times New Roman" panose="02020603050405020304" pitchFamily="18" charset="0"/>
                        </a:rPr>
                        <a:t>LTC clinic with PN/GPP (‘Shadow’)</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8258354"/>
                  </a:ext>
                </a:extLst>
              </a:tr>
              <a:tr h="1295106">
                <a:tc>
                  <a:txBody>
                    <a:bodyPr/>
                    <a:lstStyle/>
                    <a:p>
                      <a:pPr>
                        <a:lnSpc>
                          <a:spcPct val="107000"/>
                        </a:lnSpc>
                        <a:spcAft>
                          <a:spcPts val="800"/>
                        </a:spcAft>
                      </a:pPr>
                      <a:r>
                        <a:rPr lang="en-US" sz="2400" kern="100">
                          <a:effectLst/>
                          <a:latin typeface="Calibri" panose="020F0502020204030204" pitchFamily="34" charset="0"/>
                          <a:ea typeface="Aptos" panose="020B0004020202020204" pitchFamily="34" charset="0"/>
                          <a:cs typeface="Times New Roman" panose="02020603050405020304" pitchFamily="18" charset="0"/>
                        </a:rPr>
                        <a:t>Wednesday</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Theme-based learning- QUB supported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Student surgery (undifferentiated)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0604946"/>
                  </a:ext>
                </a:extLst>
              </a:tr>
              <a:tr h="858062">
                <a:tc>
                  <a:txBody>
                    <a:bodyPr/>
                    <a:lstStyle/>
                    <a:p>
                      <a:pPr>
                        <a:lnSpc>
                          <a:spcPct val="107000"/>
                        </a:lnSpc>
                        <a:spcAft>
                          <a:spcPts val="80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Thursday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100">
                          <a:effectLst/>
                          <a:latin typeface="Calibri" panose="020F0502020204030204" pitchFamily="34" charset="0"/>
                          <a:ea typeface="Aptos" panose="020B0004020202020204" pitchFamily="34" charset="0"/>
                          <a:cs typeface="Times New Roman" panose="02020603050405020304" pitchFamily="18" charset="0"/>
                        </a:rPr>
                        <a:t>Triage</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100">
                          <a:effectLst/>
                          <a:latin typeface="Calibri" panose="020F0502020204030204" pitchFamily="34" charset="0"/>
                          <a:ea typeface="Aptos" panose="020B0004020202020204" pitchFamily="34" charset="0"/>
                          <a:cs typeface="Times New Roman" panose="02020603050405020304" pitchFamily="18" charset="0"/>
                        </a:rPr>
                        <a:t>Emergency care with Duty doctor</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2402901"/>
                  </a:ext>
                </a:extLst>
              </a:tr>
              <a:tr h="421020">
                <a:tc>
                  <a:txBody>
                    <a:bodyPr/>
                    <a:lstStyle/>
                    <a:p>
                      <a:pPr>
                        <a:lnSpc>
                          <a:spcPct val="107000"/>
                        </a:lnSpc>
                        <a:spcAft>
                          <a:spcPts val="800"/>
                        </a:spcAft>
                      </a:pPr>
                      <a:r>
                        <a:rPr lang="en-US" sz="2400" kern="100">
                          <a:effectLst/>
                          <a:latin typeface="Calibri" panose="020F0502020204030204" pitchFamily="34" charset="0"/>
                          <a:ea typeface="Aptos" panose="020B0004020202020204" pitchFamily="34" charset="0"/>
                          <a:cs typeface="Times New Roman" panose="02020603050405020304" pitchFamily="18" charset="0"/>
                        </a:rPr>
                        <a:t>Friday</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100">
                          <a:effectLst/>
                          <a:latin typeface="Calibri" panose="020F0502020204030204" pitchFamily="34" charset="0"/>
                          <a:ea typeface="Aptos" panose="020B0004020202020204" pitchFamily="34" charset="0"/>
                          <a:cs typeface="Times New Roman" panose="02020603050405020304" pitchFamily="18" charset="0"/>
                        </a:rPr>
                        <a:t>Patient Journey</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QI project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9318301"/>
                  </a:ext>
                </a:extLst>
              </a:tr>
            </a:tbl>
          </a:graphicData>
        </a:graphic>
      </p:graphicFrame>
      <p:sp>
        <p:nvSpPr>
          <p:cNvPr id="7" name="Rectangle 1">
            <a:extLst>
              <a:ext uri="{FF2B5EF4-FFF2-40B4-BE49-F238E27FC236}">
                <a16:creationId xmlns:a16="http://schemas.microsoft.com/office/drawing/2014/main" id="{604332A7-1697-84A4-4052-47B27C7D132F}"/>
              </a:ext>
            </a:extLst>
          </p:cNvPr>
          <p:cNvSpPr>
            <a:spLocks noChangeArrowheads="1"/>
          </p:cNvSpPr>
          <p:nvPr/>
        </p:nvSpPr>
        <p:spPr bwMode="auto">
          <a:xfrm>
            <a:off x="1350334" y="764310"/>
            <a:ext cx="919576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bmk="">
                <a:solidFill>
                  <a:prstClr val="black"/>
                </a:solidFill>
                <a:latin typeface="Calibri" panose="020F0502020204030204"/>
                <a:ea typeface="Calibri" panose="020F0502020204030204" pitchFamily="34" charset="0"/>
                <a:cs typeface="Times New Roman" panose="02020603050405020304" pitchFamily="18" charset="0"/>
              </a:rPr>
              <a:t>E</a:t>
            </a:r>
            <a:r>
              <a:rPr kumimoji="0" lang="en-US" altLang="en-US" sz="2000" b="0" i="0" u="none" strike="noStrike" kern="1200" cap="none" spc="0" normalizeH="0" baseline="0" noProof="0" dirty="0" err="1" bmk="">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xample</a:t>
            </a:r>
            <a:r>
              <a:rPr kumimoji="0" lang="en-US" altLang="en-US" sz="2000" b="0" i="0" u="none" strike="noStrike" kern="1200" cap="none" spc="0" normalizeH="0" baseline="0" noProof="0" dirty="0" bmk="">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of a time schedule.</a:t>
            </a: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6304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3FABAEE-4D20-7040-39EA-30391A990E61}"/>
              </a:ext>
            </a:extLst>
          </p:cNvPr>
          <p:cNvGraphicFramePr>
            <a:graphicFrameLocks noGrp="1"/>
          </p:cNvGraphicFramePr>
          <p:nvPr>
            <p:extLst>
              <p:ext uri="{D42A27DB-BD31-4B8C-83A1-F6EECF244321}">
                <p14:modId xmlns:p14="http://schemas.microsoft.com/office/powerpoint/2010/main" val="2682290115"/>
              </p:ext>
            </p:extLst>
          </p:nvPr>
        </p:nvGraphicFramePr>
        <p:xfrm>
          <a:off x="1009666" y="546515"/>
          <a:ext cx="10172667" cy="4983545"/>
        </p:xfrm>
        <a:graphic>
          <a:graphicData uri="http://schemas.openxmlformats.org/drawingml/2006/table">
            <a:tbl>
              <a:tblPr firstRow="1" firstCol="1" bandRow="1"/>
              <a:tblGrid>
                <a:gridCol w="3390889">
                  <a:extLst>
                    <a:ext uri="{9D8B030D-6E8A-4147-A177-3AD203B41FA5}">
                      <a16:colId xmlns:a16="http://schemas.microsoft.com/office/drawing/2014/main" val="3045039071"/>
                    </a:ext>
                  </a:extLst>
                </a:gridCol>
                <a:gridCol w="3390889">
                  <a:extLst>
                    <a:ext uri="{9D8B030D-6E8A-4147-A177-3AD203B41FA5}">
                      <a16:colId xmlns:a16="http://schemas.microsoft.com/office/drawing/2014/main" val="1422233051"/>
                    </a:ext>
                  </a:extLst>
                </a:gridCol>
                <a:gridCol w="3390889">
                  <a:extLst>
                    <a:ext uri="{9D8B030D-6E8A-4147-A177-3AD203B41FA5}">
                      <a16:colId xmlns:a16="http://schemas.microsoft.com/office/drawing/2014/main" val="2073149958"/>
                    </a:ext>
                  </a:extLst>
                </a:gridCol>
              </a:tblGrid>
              <a:tr h="370974">
                <a:tc>
                  <a:txBody>
                    <a:bodyPr/>
                    <a:lstStyle/>
                    <a:p>
                      <a:pPr>
                        <a:lnSpc>
                          <a:spcPct val="107000"/>
                        </a:lnSpc>
                        <a:spcAft>
                          <a:spcPts val="800"/>
                        </a:spcAft>
                      </a:pPr>
                      <a:r>
                        <a:rPr lang="en-US" sz="2400" b="1" kern="100" dirty="0">
                          <a:effectLst/>
                          <a:latin typeface="+mn-lt"/>
                          <a:ea typeface="Aptos" panose="020B0004020202020204" pitchFamily="34" charset="0"/>
                          <a:cs typeface="Times New Roman" panose="02020603050405020304" pitchFamily="18" charset="0"/>
                        </a:rPr>
                        <a:t>Week 4</a:t>
                      </a:r>
                      <a:endParaRPr lang="en-US" sz="24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b="1" kern="100">
                          <a:effectLst/>
                          <a:latin typeface="+mn-lt"/>
                          <a:ea typeface="Aptos" panose="020B0004020202020204" pitchFamily="34" charset="0"/>
                          <a:cs typeface="Times New Roman" panose="02020603050405020304" pitchFamily="18" charset="0"/>
                        </a:rPr>
                        <a:t>Morning</a:t>
                      </a:r>
                      <a:endParaRPr lang="en-US" sz="2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b="1" kern="100" dirty="0">
                          <a:effectLst/>
                          <a:latin typeface="+mn-lt"/>
                          <a:ea typeface="Aptos" panose="020B0004020202020204" pitchFamily="34" charset="0"/>
                          <a:cs typeface="Times New Roman" panose="02020603050405020304" pitchFamily="18" charset="0"/>
                        </a:rPr>
                        <a:t>Afternoon</a:t>
                      </a:r>
                      <a:endParaRPr lang="en-US" sz="24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8914628"/>
                  </a:ext>
                </a:extLst>
              </a:tr>
              <a:tr h="1141155">
                <a:tc>
                  <a:txBody>
                    <a:bodyPr/>
                    <a:lstStyle/>
                    <a:p>
                      <a:pPr>
                        <a:lnSpc>
                          <a:spcPct val="107000"/>
                        </a:lnSpc>
                        <a:spcAft>
                          <a:spcPts val="800"/>
                        </a:spcAft>
                      </a:pPr>
                      <a:r>
                        <a:rPr lang="en-US" sz="2400" kern="100" dirty="0">
                          <a:effectLst/>
                          <a:latin typeface="+mn-lt"/>
                          <a:ea typeface="Aptos" panose="020B0004020202020204" pitchFamily="34" charset="0"/>
                          <a:cs typeface="Times New Roman" panose="02020603050405020304" pitchFamily="18" charset="0"/>
                        </a:rPr>
                        <a:t>Monday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100" dirty="0">
                          <a:effectLst/>
                          <a:latin typeface="+mn-lt"/>
                          <a:ea typeface="Aptos" panose="020B0004020202020204" pitchFamily="34" charset="0"/>
                          <a:cs typeface="Times New Roman" panose="02020603050405020304" pitchFamily="18" charset="0"/>
                        </a:rPr>
                        <a:t>Student surgery (undifferentiated)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100" dirty="0">
                          <a:effectLst/>
                          <a:latin typeface="+mn-lt"/>
                          <a:ea typeface="Aptos" panose="020B0004020202020204" pitchFamily="34" charset="0"/>
                          <a:cs typeface="Times New Roman" panose="02020603050405020304" pitchFamily="18" charset="0"/>
                        </a:rPr>
                        <a:t>Discharges (IDD) and clinical encounters related to results/reviews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0168945"/>
                  </a:ext>
                </a:extLst>
              </a:tr>
              <a:tr h="756065">
                <a:tc>
                  <a:txBody>
                    <a:bodyPr/>
                    <a:lstStyle/>
                    <a:p>
                      <a:pPr>
                        <a:lnSpc>
                          <a:spcPct val="107000"/>
                        </a:lnSpc>
                        <a:spcAft>
                          <a:spcPts val="800"/>
                        </a:spcAft>
                      </a:pPr>
                      <a:r>
                        <a:rPr lang="en-US" sz="2400" kern="100">
                          <a:effectLst/>
                          <a:latin typeface="+mn-lt"/>
                          <a:ea typeface="Aptos" panose="020B0004020202020204" pitchFamily="34" charset="0"/>
                          <a:cs typeface="Times New Roman" panose="02020603050405020304" pitchFamily="18" charset="0"/>
                        </a:rPr>
                        <a:t>Tuesday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100" dirty="0">
                          <a:effectLst/>
                          <a:latin typeface="+mn-lt"/>
                          <a:ea typeface="Aptos" panose="020B0004020202020204" pitchFamily="34" charset="0"/>
                          <a:cs typeface="Times New Roman" panose="02020603050405020304" pitchFamily="18" charset="0"/>
                        </a:rPr>
                        <a:t>Student surgery (undifferentiated)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100" dirty="0">
                          <a:effectLst/>
                          <a:latin typeface="+mn-lt"/>
                          <a:ea typeface="Aptos" panose="020B0004020202020204" pitchFamily="34" charset="0"/>
                          <a:cs typeface="Times New Roman" panose="02020603050405020304" pitchFamily="18" charset="0"/>
                        </a:rPr>
                        <a:t>Student surgery (complex, routine)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1834170"/>
                  </a:ext>
                </a:extLst>
              </a:tr>
              <a:tr h="868341">
                <a:tc>
                  <a:txBody>
                    <a:bodyPr/>
                    <a:lstStyle/>
                    <a:p>
                      <a:pPr>
                        <a:lnSpc>
                          <a:spcPct val="107000"/>
                        </a:lnSpc>
                        <a:spcAft>
                          <a:spcPts val="800"/>
                        </a:spcAft>
                      </a:pPr>
                      <a:r>
                        <a:rPr lang="en-US" sz="2400" kern="100" dirty="0">
                          <a:effectLst/>
                          <a:latin typeface="+mn-lt"/>
                          <a:ea typeface="Aptos" panose="020B0004020202020204" pitchFamily="34" charset="0"/>
                          <a:cs typeface="Times New Roman" panose="02020603050405020304" pitchFamily="18" charset="0"/>
                        </a:rPr>
                        <a:t>Wednesday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100" dirty="0">
                          <a:effectLst/>
                          <a:latin typeface="+mn-lt"/>
                          <a:ea typeface="Aptos" panose="020B0004020202020204" pitchFamily="34" charset="0"/>
                          <a:cs typeface="Times New Roman" panose="02020603050405020304" pitchFamily="18" charset="0"/>
                        </a:rPr>
                        <a:t>LTC student surgery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100" dirty="0">
                          <a:effectLst/>
                          <a:latin typeface="+mn-lt"/>
                          <a:ea typeface="Aptos" panose="020B0004020202020204" pitchFamily="34" charset="0"/>
                          <a:cs typeface="Times New Roman" panose="02020603050405020304" pitchFamily="18" charset="0"/>
                        </a:rPr>
                        <a:t>Student surgery (selected e.g. multi-morbidity and reviews)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6135341"/>
                  </a:ext>
                </a:extLst>
              </a:tr>
              <a:tr h="756065">
                <a:tc>
                  <a:txBody>
                    <a:bodyPr/>
                    <a:lstStyle/>
                    <a:p>
                      <a:pPr>
                        <a:lnSpc>
                          <a:spcPct val="107000"/>
                        </a:lnSpc>
                        <a:spcAft>
                          <a:spcPts val="800"/>
                        </a:spcAft>
                      </a:pPr>
                      <a:r>
                        <a:rPr lang="en-US" sz="2400" kern="100">
                          <a:effectLst/>
                          <a:latin typeface="+mn-lt"/>
                          <a:ea typeface="Aptos" panose="020B0004020202020204" pitchFamily="34" charset="0"/>
                          <a:cs typeface="Times New Roman" panose="02020603050405020304" pitchFamily="18" charset="0"/>
                        </a:rPr>
                        <a:t>Thursday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100" dirty="0">
                          <a:effectLst/>
                          <a:latin typeface="+mn-lt"/>
                          <a:ea typeface="Aptos" panose="020B0004020202020204" pitchFamily="34" charset="0"/>
                          <a:cs typeface="Times New Roman" panose="02020603050405020304" pitchFamily="18" charset="0"/>
                        </a:rPr>
                        <a:t>Triage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100" dirty="0">
                          <a:effectLst/>
                          <a:latin typeface="+mn-lt"/>
                          <a:ea typeface="Aptos" panose="020B0004020202020204" pitchFamily="34" charset="0"/>
                          <a:cs typeface="Times New Roman" panose="02020603050405020304" pitchFamily="18" charset="0"/>
                        </a:rPr>
                        <a:t>Emergency care with Duty doctor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2157030"/>
                  </a:ext>
                </a:extLst>
              </a:tr>
              <a:tr h="370974">
                <a:tc>
                  <a:txBody>
                    <a:bodyPr/>
                    <a:lstStyle/>
                    <a:p>
                      <a:pPr>
                        <a:lnSpc>
                          <a:spcPct val="107000"/>
                        </a:lnSpc>
                        <a:spcAft>
                          <a:spcPts val="800"/>
                        </a:spcAft>
                      </a:pPr>
                      <a:r>
                        <a:rPr lang="en-US" sz="2400" kern="100">
                          <a:effectLst/>
                          <a:latin typeface="+mn-lt"/>
                          <a:ea typeface="Aptos" panose="020B0004020202020204" pitchFamily="34" charset="0"/>
                          <a:cs typeface="Times New Roman" panose="02020603050405020304" pitchFamily="18" charset="0"/>
                        </a:rPr>
                        <a:t>Friday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100" dirty="0">
                          <a:effectLst/>
                          <a:latin typeface="+mn-lt"/>
                          <a:ea typeface="Aptos" panose="020B0004020202020204" pitchFamily="34" charset="0"/>
                          <a:cs typeface="Times New Roman" panose="02020603050405020304" pitchFamily="18" charset="0"/>
                        </a:rPr>
                        <a:t>Theme-based learning- QUB supported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kern="100" dirty="0">
                          <a:effectLst/>
                          <a:latin typeface="+mn-lt"/>
                          <a:ea typeface="Aptos" panose="020B0004020202020204" pitchFamily="34" charset="0"/>
                          <a:cs typeface="Times New Roman" panose="02020603050405020304" pitchFamily="18" charset="0"/>
                        </a:rPr>
                        <a:t>QI project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9994769"/>
                  </a:ext>
                </a:extLst>
              </a:tr>
            </a:tbl>
          </a:graphicData>
        </a:graphic>
      </p:graphicFrame>
    </p:spTree>
    <p:extLst>
      <p:ext uri="{BB962C8B-B14F-4D97-AF65-F5344CB8AC3E}">
        <p14:creationId xmlns:p14="http://schemas.microsoft.com/office/powerpoint/2010/main" val="4273345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4FCE5F-14F2-0033-FD7C-6B2BBEA8FB1C}"/>
              </a:ext>
            </a:extLst>
          </p:cNvPr>
          <p:cNvSpPr>
            <a:spLocks noGrp="1"/>
          </p:cNvSpPr>
          <p:nvPr>
            <p:ph type="body" sz="quarter" idx="13"/>
          </p:nvPr>
        </p:nvSpPr>
        <p:spPr>
          <a:xfrm>
            <a:off x="463934" y="435292"/>
            <a:ext cx="11264132" cy="5813244"/>
          </a:xfrm>
        </p:spPr>
        <p:txBody>
          <a:bodyPr>
            <a:normAutofit fontScale="85000" lnSpcReduction="20000"/>
          </a:bodyPr>
          <a:lstStyle/>
          <a:p>
            <a:pPr marL="114300" indent="0">
              <a:lnSpc>
                <a:spcPct val="107000"/>
              </a:lnSpc>
              <a:buNone/>
            </a:pPr>
            <a:endParaRPr lang="en-GB" sz="1800" i="1" dirty="0">
              <a:effectLst/>
              <a:ea typeface="Calibri" panose="020F0502020204030204" pitchFamily="34" charset="0"/>
              <a:cs typeface="Times New Roman" panose="02020603050405020304" pitchFamily="18" charset="0"/>
            </a:endParaRPr>
          </a:p>
          <a:p>
            <a:pPr marL="0" indent="0">
              <a:buNone/>
            </a:pPr>
            <a:endParaRPr lang="en-GB" sz="2800" b="1" dirty="0">
              <a:ea typeface="Calibri" panose="020F0502020204030204" pitchFamily="34" charset="0"/>
              <a:cs typeface="Times New Roman" panose="02020603050405020304" pitchFamily="18" charset="0"/>
            </a:endParaRPr>
          </a:p>
          <a:p>
            <a:pPr marL="0" indent="0">
              <a:buNone/>
            </a:pPr>
            <a:r>
              <a:rPr lang="en-GB" sz="2800" b="1" dirty="0">
                <a:ea typeface="Calibri" panose="020F0502020204030204" pitchFamily="34" charset="0"/>
                <a:cs typeface="Times New Roman" panose="02020603050405020304" pitchFamily="18" charset="0"/>
              </a:rPr>
              <a:t>Informed consent</a:t>
            </a:r>
          </a:p>
          <a:p>
            <a:pPr marL="0" indent="0">
              <a:buNone/>
            </a:pPr>
            <a:r>
              <a:rPr lang="en-GB" sz="2800" i="1" dirty="0">
                <a:effectLst/>
                <a:ea typeface="Calibri" panose="020F0502020204030204" pitchFamily="34" charset="0"/>
                <a:cs typeface="Times New Roman" panose="02020603050405020304" pitchFamily="18" charset="0"/>
              </a:rPr>
              <a:t>"I had an experience recently… they just told me as we were walking into that consultation. It's not really trauma-informed practice and I didn't have time to think about it. It kind of threw me off balance… it might be overstimulating to have multiple people in a consultation.“</a:t>
            </a:r>
          </a:p>
          <a:p>
            <a:pPr marL="0" indent="0">
              <a:buNone/>
            </a:pPr>
            <a:endParaRPr lang="en-GB" sz="2800" i="1" dirty="0">
              <a:effectLst/>
              <a:ea typeface="Calibri" panose="020F0502020204030204" pitchFamily="34" charset="0"/>
              <a:cs typeface="Times New Roman" panose="02020603050405020304" pitchFamily="18" charset="0"/>
            </a:endParaRPr>
          </a:p>
          <a:p>
            <a:pPr marL="0" indent="0">
              <a:buNone/>
            </a:pPr>
            <a:r>
              <a:rPr lang="en-GB" sz="2800" i="1" dirty="0">
                <a:effectLst/>
                <a:ea typeface="Calibri" panose="020F0502020204030204" pitchFamily="34" charset="0"/>
                <a:cs typeface="Times New Roman" panose="02020603050405020304" pitchFamily="18" charset="0"/>
              </a:rPr>
              <a:t>"[Some patients] might be put on the spot and not like to be bombarded - prior warning would be good."</a:t>
            </a:r>
            <a:endParaRPr lang="en-US" sz="2800" dirty="0">
              <a:effectLst/>
              <a:ea typeface="Calibri" panose="020F0502020204030204" pitchFamily="34" charset="0"/>
              <a:cs typeface="Times New Roman" panose="02020603050405020304" pitchFamily="18" charset="0"/>
            </a:endParaRPr>
          </a:p>
          <a:p>
            <a:pPr marL="0" indent="0">
              <a:buNone/>
            </a:pPr>
            <a:endParaRPr lang="en-GB" sz="2800" i="1" dirty="0">
              <a:ea typeface="Calibri" panose="020F0502020204030204" pitchFamily="34" charset="0"/>
              <a:cs typeface="Times New Roman" panose="02020603050405020304" pitchFamily="18" charset="0"/>
            </a:endParaRPr>
          </a:p>
          <a:p>
            <a:pPr marL="0" indent="0">
              <a:buNone/>
            </a:pPr>
            <a:r>
              <a:rPr lang="en-GB" sz="2800" b="1" dirty="0">
                <a:ea typeface="Calibri" panose="020F0502020204030204" pitchFamily="34" charset="0"/>
                <a:cs typeface="Times New Roman" panose="02020603050405020304" pitchFamily="18" charset="0"/>
              </a:rPr>
              <a:t>Transparency about knowledge gaps</a:t>
            </a:r>
          </a:p>
          <a:p>
            <a:pPr marL="0" indent="0">
              <a:buNone/>
            </a:pPr>
            <a:r>
              <a:rPr lang="en-GB" sz="2800" i="1" dirty="0">
                <a:effectLst/>
                <a:ea typeface="Calibri" panose="020F0502020204030204" pitchFamily="34" charset="0"/>
                <a:cs typeface="Times New Roman" panose="02020603050405020304" pitchFamily="18" charset="0"/>
              </a:rPr>
              <a:t>"It would be good if patients could be notified ideally when they book the appointment so they have some time to think about it, or at least beforehand… as a patient with long-term conditions, it can be traumatising interacting with healthcare professionals."</a:t>
            </a:r>
            <a:endParaRPr lang="en-US" sz="2800" dirty="0">
              <a:effectLst/>
              <a:ea typeface="Calibri" panose="020F0502020204030204" pitchFamily="34" charset="0"/>
              <a:cs typeface="Times New Roman" panose="02020603050405020304" pitchFamily="18" charset="0"/>
            </a:endParaRPr>
          </a:p>
          <a:p>
            <a:pPr marL="0" indent="0">
              <a:buNone/>
            </a:pPr>
            <a:endParaRPr lang="en-GB" sz="1800" i="1" dirty="0">
              <a:solidFill>
                <a:srgbClr val="002B5C"/>
              </a:solidFill>
              <a:latin typeface="Lato" panose="020F0502020204030203" pitchFamily="34" charset="0"/>
              <a:ea typeface="Calibri" panose="020F0502020204030204" pitchFamily="34" charset="0"/>
              <a:cs typeface="Times New Roman" panose="02020603050405020304" pitchFamily="18" charset="0"/>
            </a:endParaRPr>
          </a:p>
          <a:p>
            <a:pPr marL="0" indent="0">
              <a:buNone/>
            </a:pPr>
            <a:endParaRPr lang="en-US" sz="1800" dirty="0">
              <a:solidFill>
                <a:srgbClr val="002B5C"/>
              </a:solidFill>
              <a:effectLst/>
              <a:latin typeface="Lato" panose="020F0502020204030203"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2" name="Text Placeholder 1">
            <a:extLst>
              <a:ext uri="{FF2B5EF4-FFF2-40B4-BE49-F238E27FC236}">
                <a16:creationId xmlns:a16="http://schemas.microsoft.com/office/drawing/2014/main" id="{6D55F75D-B398-1192-88BB-E98A0FFC2763}"/>
              </a:ext>
            </a:extLst>
          </p:cNvPr>
          <p:cNvSpPr>
            <a:spLocks noGrp="1"/>
          </p:cNvSpPr>
          <p:nvPr>
            <p:ph type="body" sz="quarter" idx="12"/>
          </p:nvPr>
        </p:nvSpPr>
        <p:spPr>
          <a:xfrm>
            <a:off x="463934" y="358956"/>
            <a:ext cx="10813666" cy="1402269"/>
          </a:xfrm>
        </p:spPr>
        <p:txBody>
          <a:bodyPr>
            <a:normAutofit/>
          </a:bodyPr>
          <a:lstStyle/>
          <a:p>
            <a:r>
              <a:rPr lang="en-US" sz="2800" dirty="0"/>
              <a:t>What do patients say about medical students in General Practice?</a:t>
            </a:r>
          </a:p>
        </p:txBody>
      </p:sp>
    </p:spTree>
    <p:extLst>
      <p:ext uri="{BB962C8B-B14F-4D97-AF65-F5344CB8AC3E}">
        <p14:creationId xmlns:p14="http://schemas.microsoft.com/office/powerpoint/2010/main" val="3925245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735F35-FE40-D87C-E177-B1B2DBEE85DA}"/>
              </a:ext>
            </a:extLst>
          </p:cNvPr>
          <p:cNvSpPr>
            <a:spLocks noGrp="1"/>
          </p:cNvSpPr>
          <p:nvPr>
            <p:ph type="body" sz="quarter" idx="13"/>
          </p:nvPr>
        </p:nvSpPr>
        <p:spPr>
          <a:xfrm>
            <a:off x="646611" y="693142"/>
            <a:ext cx="11051482" cy="4510503"/>
          </a:xfrm>
        </p:spPr>
        <p:txBody>
          <a:bodyPr>
            <a:normAutofit/>
          </a:bodyPr>
          <a:lstStyle/>
          <a:p>
            <a:pPr marL="0" indent="0">
              <a:buNone/>
            </a:pPr>
            <a:endParaRPr lang="en-US" dirty="0"/>
          </a:p>
          <a:p>
            <a:pPr marL="0" indent="0">
              <a:buNone/>
            </a:pPr>
            <a:r>
              <a:rPr lang="en-US" b="1" dirty="0"/>
              <a:t>Patients as experts in their own conditions</a:t>
            </a:r>
          </a:p>
          <a:p>
            <a:pPr marL="114300" indent="0">
              <a:lnSpc>
                <a:spcPct val="107000"/>
              </a:lnSpc>
              <a:buNone/>
            </a:pPr>
            <a:r>
              <a:rPr lang="en-GB" sz="2400" i="1" dirty="0">
                <a:effectLst/>
                <a:ea typeface="Calibri" panose="020F0502020204030204" pitchFamily="34" charset="0"/>
                <a:cs typeface="Times New Roman" panose="02020603050405020304" pitchFamily="18" charset="0"/>
              </a:rPr>
              <a:t>"When I was pregnant and my GP had students in one afternoon a week, he asked me to come in and speak to them. It was a really interesting process. It was the first time anyone had ever suggested that I was an expert in my own health." </a:t>
            </a:r>
          </a:p>
          <a:p>
            <a:pPr marL="114300" indent="0">
              <a:lnSpc>
                <a:spcPct val="107000"/>
              </a:lnSpc>
              <a:buNone/>
            </a:pPr>
            <a:endParaRPr lang="en-US" sz="2400" dirty="0">
              <a:effectLst/>
              <a:ea typeface="Calibri" panose="020F0502020204030204" pitchFamily="34" charset="0"/>
              <a:cs typeface="Times New Roman" panose="02020603050405020304" pitchFamily="18" charset="0"/>
            </a:endParaRPr>
          </a:p>
          <a:p>
            <a:pPr marL="114300" indent="0">
              <a:lnSpc>
                <a:spcPct val="107000"/>
              </a:lnSpc>
              <a:buNone/>
            </a:pPr>
            <a:r>
              <a:rPr lang="en-GB" sz="2400" i="1" dirty="0">
                <a:effectLst/>
                <a:ea typeface="Calibri" panose="020F0502020204030204" pitchFamily="34" charset="0"/>
                <a:cs typeface="Times New Roman" panose="02020603050405020304" pitchFamily="18" charset="0"/>
              </a:rPr>
              <a:t> "I'm sure you'd find families and people with learning disabilities who would come and talk to your students… it could be reassuring to know that's an integrated part of GP training."</a:t>
            </a:r>
            <a:endParaRPr lang="en-US" sz="24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404598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7A63F2-CB91-A871-62B2-5CB2F00A956E}"/>
              </a:ext>
            </a:extLst>
          </p:cNvPr>
          <p:cNvSpPr>
            <a:spLocks noGrp="1"/>
          </p:cNvSpPr>
          <p:nvPr>
            <p:ph type="body" sz="quarter" idx="12"/>
          </p:nvPr>
        </p:nvSpPr>
        <p:spPr>
          <a:xfrm>
            <a:off x="1281611" y="2360268"/>
            <a:ext cx="6851904" cy="1402269"/>
          </a:xfrm>
        </p:spPr>
        <p:txBody>
          <a:bodyPr>
            <a:noAutofit/>
          </a:bodyPr>
          <a:lstStyle/>
          <a:p>
            <a:r>
              <a:rPr lang="en-US" sz="9600" dirty="0"/>
              <a:t>Break</a:t>
            </a:r>
          </a:p>
        </p:txBody>
      </p:sp>
    </p:spTree>
    <p:extLst>
      <p:ext uri="{BB962C8B-B14F-4D97-AF65-F5344CB8AC3E}">
        <p14:creationId xmlns:p14="http://schemas.microsoft.com/office/powerpoint/2010/main" val="85758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Sapling Plant vector and picture">
            <a:extLst>
              <a:ext uri="{FF2B5EF4-FFF2-40B4-BE49-F238E27FC236}">
                <a16:creationId xmlns:a16="http://schemas.microsoft.com/office/drawing/2014/main" id="{D703D52F-627E-BB77-F8C7-15014EB24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49" y="869335"/>
            <a:ext cx="6901465" cy="415704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ree Hands Plant photo and picture">
            <a:extLst>
              <a:ext uri="{FF2B5EF4-FFF2-40B4-BE49-F238E27FC236}">
                <a16:creationId xmlns:a16="http://schemas.microsoft.com/office/drawing/2014/main" id="{3CF731E7-B650-69D6-1EC0-1E8C7DBDA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051" y="497272"/>
            <a:ext cx="3293288" cy="220238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Free Soil Plants photo and picture">
            <a:extLst>
              <a:ext uri="{FF2B5EF4-FFF2-40B4-BE49-F238E27FC236}">
                <a16:creationId xmlns:a16="http://schemas.microsoft.com/office/drawing/2014/main" id="{9C4AD534-0AAB-FCFE-C2E5-14EB51142C2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127051" y="3202940"/>
            <a:ext cx="3305109" cy="22023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746A00-7886-8D79-E3A5-14FD5AAA0F7D}"/>
              </a:ext>
            </a:extLst>
          </p:cNvPr>
          <p:cNvSpPr txBox="1"/>
          <p:nvPr/>
        </p:nvSpPr>
        <p:spPr>
          <a:xfrm>
            <a:off x="941286" y="603521"/>
            <a:ext cx="267650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Progression</a:t>
            </a:r>
          </a:p>
        </p:txBody>
      </p:sp>
    </p:spTree>
    <p:extLst>
      <p:ext uri="{BB962C8B-B14F-4D97-AF65-F5344CB8AC3E}">
        <p14:creationId xmlns:p14="http://schemas.microsoft.com/office/powerpoint/2010/main" val="427371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36FD1D-14B8-BB60-DD38-CEE9401DA1FD}"/>
              </a:ext>
            </a:extLst>
          </p:cNvPr>
          <p:cNvSpPr>
            <a:spLocks noGrp="1"/>
          </p:cNvSpPr>
          <p:nvPr>
            <p:ph type="body" sz="quarter" idx="13"/>
          </p:nvPr>
        </p:nvSpPr>
        <p:spPr>
          <a:xfrm>
            <a:off x="635725" y="2007780"/>
            <a:ext cx="10674531" cy="3206750"/>
          </a:xfrm>
        </p:spPr>
        <p:txBody>
          <a:bodyPr>
            <a:normAutofit/>
          </a:bodyPr>
          <a:lstStyle/>
          <a:p>
            <a:pPr marL="0" indent="0">
              <a:buNone/>
            </a:pPr>
            <a:r>
              <a:rPr lang="en-GB" sz="3200" b="0" i="0" dirty="0">
                <a:solidFill>
                  <a:srgbClr val="212121"/>
                </a:solidFill>
                <a:effectLst/>
                <a:highlight>
                  <a:srgbClr val="FFFFFF"/>
                </a:highlight>
              </a:rPr>
              <a:t>Half of all medical students will choose general practice as a career only when they see it is intellectually respected, as a research-based discipline. </a:t>
            </a:r>
          </a:p>
          <a:p>
            <a:pPr marL="0" indent="0">
              <a:buNone/>
            </a:pPr>
            <a:r>
              <a:rPr lang="en-GB" sz="3200" b="0" i="0" dirty="0">
                <a:solidFill>
                  <a:srgbClr val="212121"/>
                </a:solidFill>
                <a:effectLst/>
                <a:highlight>
                  <a:srgbClr val="FFFFFF"/>
                </a:highlight>
              </a:rPr>
              <a:t>Then they will understand its fascination and potential.</a:t>
            </a:r>
            <a:endParaRPr lang="en-US" sz="3200" dirty="0"/>
          </a:p>
        </p:txBody>
      </p:sp>
    </p:spTree>
    <p:extLst>
      <p:ext uri="{BB962C8B-B14F-4D97-AF65-F5344CB8AC3E}">
        <p14:creationId xmlns:p14="http://schemas.microsoft.com/office/powerpoint/2010/main" val="1801737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CE2438-1913-974A-733E-67E9AD7D2848}"/>
              </a:ext>
            </a:extLst>
          </p:cNvPr>
          <p:cNvSpPr txBox="1"/>
          <p:nvPr/>
        </p:nvSpPr>
        <p:spPr>
          <a:xfrm>
            <a:off x="952500" y="1539283"/>
            <a:ext cx="10488386" cy="2682786"/>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 typeface="Arial" charset="0"/>
              <a:buNone/>
              <a:tabLst/>
              <a:defRPr/>
            </a:pPr>
            <a:r>
              <a:rPr kumimoji="0" lang="en-US" sz="3200" b="1" i="0" u="none" strike="noStrike" kern="1200" cap="none" spc="0" normalizeH="0" baseline="0" noProof="0" dirty="0">
                <a:ln>
                  <a:noFill/>
                </a:ln>
                <a:solidFill>
                  <a:prstClr val="black"/>
                </a:solidFill>
                <a:effectLst/>
                <a:uLnTx/>
                <a:uFillTx/>
                <a:ea typeface="+mn-ea"/>
                <a:cs typeface="+mn-cs"/>
              </a:rPr>
              <a:t>Value of GP placements (patient)</a:t>
            </a:r>
          </a:p>
          <a:p>
            <a:pPr marL="0" marR="0" lvl="0" indent="0" algn="l" defTabSz="914400" rtl="0" eaLnBrk="1" fontAlgn="auto" latinLnBrk="0" hangingPunct="1">
              <a:lnSpc>
                <a:spcPct val="100000"/>
              </a:lnSpc>
              <a:spcBef>
                <a:spcPts val="1000"/>
              </a:spcBef>
              <a:spcAft>
                <a:spcPts val="0"/>
              </a:spcAft>
              <a:buClrTx/>
              <a:buSzTx/>
              <a:buFont typeface="Arial" charset="0"/>
              <a:buNone/>
              <a:tabLst/>
              <a:defRPr/>
            </a:pPr>
            <a:r>
              <a:rPr kumimoji="0" lang="en-GB" sz="3200" b="0" i="1" u="none" strike="noStrike" kern="1200" cap="none" spc="0" normalizeH="0" baseline="0" noProof="0" dirty="0">
                <a:ln>
                  <a:noFill/>
                </a:ln>
                <a:solidFill>
                  <a:srgbClr val="002B5C"/>
                </a:solidFill>
                <a:effectLst/>
                <a:uLnTx/>
                <a:uFillTx/>
                <a:ea typeface="Calibri" panose="020F0502020204030204" pitchFamily="34" charset="0"/>
                <a:cs typeface="Times New Roman" panose="02020603050405020304" pitchFamily="18" charset="0"/>
              </a:rPr>
              <a:t>"I think it would be good for them to deal with complex situations… particularly as we get older, we have more conditions that are interrelated, giving them the opportunity to see people and discuss that with the patient."</a:t>
            </a:r>
            <a:endParaRPr kumimoji="0" lang="en-US" sz="3200" b="0" i="0" u="none" strike="noStrike" kern="1200" cap="none" spc="0" normalizeH="0" baseline="0" noProof="0" dirty="0">
              <a:ln>
                <a:noFill/>
              </a:ln>
              <a:solidFill>
                <a:srgbClr val="002B5C"/>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1760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7693FA-DFC6-9704-D784-5FF594884779}"/>
              </a:ext>
            </a:extLst>
          </p:cNvPr>
          <p:cNvPicPr>
            <a:picLocks noChangeAspect="1"/>
          </p:cNvPicPr>
          <p:nvPr/>
        </p:nvPicPr>
        <p:blipFill rotWithShape="1">
          <a:blip r:embed="rId3"/>
          <a:srcRect l="72581" t="23943" r="7661" b="2078"/>
          <a:stretch/>
        </p:blipFill>
        <p:spPr>
          <a:xfrm>
            <a:off x="696572" y="767913"/>
            <a:ext cx="2527001" cy="5322174"/>
          </a:xfrm>
          <a:prstGeom prst="rect">
            <a:avLst/>
          </a:prstGeom>
        </p:spPr>
      </p:pic>
      <p:pic>
        <p:nvPicPr>
          <p:cNvPr id="4" name="Picture 4" descr="History - HSCQI">
            <a:extLst>
              <a:ext uri="{FF2B5EF4-FFF2-40B4-BE49-F238E27FC236}">
                <a16:creationId xmlns:a16="http://schemas.microsoft.com/office/drawing/2014/main" id="{9A38A81F-B5E7-5297-E936-C731E8D8F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942" y="943503"/>
            <a:ext cx="1700944" cy="232108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21C99DC8-EB0F-1B42-FC75-BA1B85EC596B}"/>
              </a:ext>
            </a:extLst>
          </p:cNvPr>
          <p:cNvSpPr>
            <a:spLocks noGrp="1"/>
          </p:cNvSpPr>
          <p:nvPr>
            <p:ph type="body" sz="quarter" idx="13"/>
          </p:nvPr>
        </p:nvSpPr>
        <p:spPr>
          <a:xfrm>
            <a:off x="9288570" y="3876793"/>
            <a:ext cx="2206858" cy="1663995"/>
          </a:xfrm>
        </p:spPr>
        <p:txBody>
          <a:bodyPr>
            <a:noAutofit/>
          </a:bodyPr>
          <a:lstStyle/>
          <a:p>
            <a:pPr marL="0" indent="0">
              <a:buNone/>
            </a:pPr>
            <a:r>
              <a:rPr lang="en-US" sz="8800" b="1" dirty="0"/>
              <a:t>25%</a:t>
            </a:r>
          </a:p>
        </p:txBody>
      </p:sp>
      <p:pic>
        <p:nvPicPr>
          <p:cNvPr id="8" name="Picture 7">
            <a:extLst>
              <a:ext uri="{FF2B5EF4-FFF2-40B4-BE49-F238E27FC236}">
                <a16:creationId xmlns:a16="http://schemas.microsoft.com/office/drawing/2014/main" id="{775A7304-2C62-1B7B-E0C2-CB6260F7E17F}"/>
              </a:ext>
            </a:extLst>
          </p:cNvPr>
          <p:cNvPicPr>
            <a:picLocks noChangeAspect="1"/>
          </p:cNvPicPr>
          <p:nvPr/>
        </p:nvPicPr>
        <p:blipFill rotWithShape="1">
          <a:blip r:embed="rId5"/>
          <a:srcRect l="25644" t="40872" r="2683" b="31900"/>
          <a:stretch/>
        </p:blipFill>
        <p:spPr>
          <a:xfrm>
            <a:off x="6411194" y="797443"/>
            <a:ext cx="3973826" cy="849190"/>
          </a:xfrm>
          <a:prstGeom prst="rect">
            <a:avLst/>
          </a:prstGeom>
        </p:spPr>
      </p:pic>
      <p:pic>
        <p:nvPicPr>
          <p:cNvPr id="5" name="Picture 4">
            <a:extLst>
              <a:ext uri="{FF2B5EF4-FFF2-40B4-BE49-F238E27FC236}">
                <a16:creationId xmlns:a16="http://schemas.microsoft.com/office/drawing/2014/main" id="{7A49F648-ABA0-8DA3-3F9F-F1637C3A1ABA}"/>
              </a:ext>
            </a:extLst>
          </p:cNvPr>
          <p:cNvPicPr>
            <a:picLocks noChangeAspect="1"/>
          </p:cNvPicPr>
          <p:nvPr/>
        </p:nvPicPr>
        <p:blipFill rotWithShape="1">
          <a:blip r:embed="rId6"/>
          <a:srcRect l="37069" t="52658" r="14821" b="6207"/>
          <a:stretch/>
        </p:blipFill>
        <p:spPr>
          <a:xfrm>
            <a:off x="5727369" y="4184163"/>
            <a:ext cx="3241060" cy="1558781"/>
          </a:xfrm>
          <a:prstGeom prst="rect">
            <a:avLst/>
          </a:prstGeom>
        </p:spPr>
      </p:pic>
      <p:sp>
        <p:nvSpPr>
          <p:cNvPr id="9" name="TextBox 8">
            <a:extLst>
              <a:ext uri="{FF2B5EF4-FFF2-40B4-BE49-F238E27FC236}">
                <a16:creationId xmlns:a16="http://schemas.microsoft.com/office/drawing/2014/main" id="{04EC282E-2093-3368-F482-D989639E36CD}"/>
              </a:ext>
            </a:extLst>
          </p:cNvPr>
          <p:cNvSpPr txBox="1"/>
          <p:nvPr/>
        </p:nvSpPr>
        <p:spPr>
          <a:xfrm>
            <a:off x="5564737" y="2104043"/>
            <a:ext cx="6482120" cy="1200329"/>
          </a:xfrm>
          <a:prstGeom prst="rect">
            <a:avLst/>
          </a:prstGeom>
          <a:noFill/>
        </p:spPr>
        <p:txBody>
          <a:bodyPr wrap="square">
            <a:spAutoFit/>
          </a:bodyPr>
          <a:lstStyle/>
          <a:p>
            <a:r>
              <a:rPr lang="en-GB" dirty="0"/>
              <a:t>Exposure of undergraduates to authentic GP teaching and subsequent entry to GP training: a quantitative study of UK medical schools.  Hugh Alberti et al British Journal of General Practice 2017; 67 (657): e248-e252. </a:t>
            </a:r>
            <a:endParaRPr lang="en-US" dirty="0"/>
          </a:p>
        </p:txBody>
      </p:sp>
    </p:spTree>
    <p:extLst>
      <p:ext uri="{BB962C8B-B14F-4D97-AF65-F5344CB8AC3E}">
        <p14:creationId xmlns:p14="http://schemas.microsoft.com/office/powerpoint/2010/main" val="1114984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107921-46DC-A3CE-21CC-F4612DCF24D2}"/>
              </a:ext>
            </a:extLst>
          </p:cNvPr>
          <p:cNvPicPr>
            <a:picLocks noChangeAspect="1"/>
          </p:cNvPicPr>
          <p:nvPr/>
        </p:nvPicPr>
        <p:blipFill rotWithShape="1">
          <a:blip r:embed="rId2"/>
          <a:srcRect l="35978" t="38996" r="9389" b="15659"/>
          <a:stretch/>
        </p:blipFill>
        <p:spPr>
          <a:xfrm>
            <a:off x="574158" y="1000294"/>
            <a:ext cx="9745291" cy="4549902"/>
          </a:xfrm>
          <a:prstGeom prst="rect">
            <a:avLst/>
          </a:prstGeom>
        </p:spPr>
      </p:pic>
    </p:spTree>
    <p:extLst>
      <p:ext uri="{BB962C8B-B14F-4D97-AF65-F5344CB8AC3E}">
        <p14:creationId xmlns:p14="http://schemas.microsoft.com/office/powerpoint/2010/main" val="1792083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93FB21-2E00-57CA-8C7B-8715C04D8910}"/>
              </a:ext>
            </a:extLst>
          </p:cNvPr>
          <p:cNvSpPr>
            <a:spLocks noGrp="1"/>
          </p:cNvSpPr>
          <p:nvPr>
            <p:ph type="body" sz="quarter" idx="12"/>
          </p:nvPr>
        </p:nvSpPr>
        <p:spPr>
          <a:xfrm>
            <a:off x="431681" y="533127"/>
            <a:ext cx="10353832" cy="1062352"/>
          </a:xfrm>
        </p:spPr>
        <p:txBody>
          <a:bodyPr>
            <a:normAutofit/>
          </a:bodyPr>
          <a:lstStyle/>
          <a:p>
            <a:r>
              <a:rPr lang="en-US" dirty="0"/>
              <a:t>EPA (</a:t>
            </a:r>
            <a:r>
              <a:rPr lang="en-US" dirty="0" err="1"/>
              <a:t>Entrustable</a:t>
            </a:r>
            <a:r>
              <a:rPr lang="en-US" dirty="0"/>
              <a:t> Professional activity)</a:t>
            </a:r>
          </a:p>
        </p:txBody>
      </p:sp>
      <p:sp>
        <p:nvSpPr>
          <p:cNvPr id="3" name="Text Placeholder 2">
            <a:extLst>
              <a:ext uri="{FF2B5EF4-FFF2-40B4-BE49-F238E27FC236}">
                <a16:creationId xmlns:a16="http://schemas.microsoft.com/office/drawing/2014/main" id="{E98C9E02-5163-68CD-5751-8548E7D7E4F6}"/>
              </a:ext>
            </a:extLst>
          </p:cNvPr>
          <p:cNvSpPr>
            <a:spLocks noGrp="1"/>
          </p:cNvSpPr>
          <p:nvPr>
            <p:ph type="body" sz="quarter" idx="13"/>
          </p:nvPr>
        </p:nvSpPr>
        <p:spPr>
          <a:xfrm>
            <a:off x="431681" y="1949739"/>
            <a:ext cx="11328636" cy="4255119"/>
          </a:xfrm>
        </p:spPr>
        <p:txBody>
          <a:bodyPr/>
          <a:lstStyle/>
          <a:p>
            <a:pPr marL="0" indent="0">
              <a:buNone/>
            </a:pPr>
            <a:r>
              <a:rPr lang="en-GB" dirty="0"/>
              <a:t>1. First introduction: observing only</a:t>
            </a:r>
          </a:p>
          <a:p>
            <a:pPr marL="0" indent="0">
              <a:buNone/>
            </a:pPr>
            <a:r>
              <a:rPr lang="en-GB" dirty="0"/>
              <a:t>2. Working together with supervisor: co-activity</a:t>
            </a:r>
          </a:p>
          <a:p>
            <a:pPr marL="0" indent="0">
              <a:buNone/>
            </a:pPr>
            <a:r>
              <a:rPr lang="en-GB" dirty="0"/>
              <a:t>3. Supervisor steps in as needed: direct supervision</a:t>
            </a:r>
          </a:p>
          <a:p>
            <a:pPr marL="0" indent="0">
              <a:buNone/>
            </a:pPr>
            <a:r>
              <a:rPr lang="en-GB" dirty="0"/>
              <a:t>4. Supervisor in the background: direct supervision</a:t>
            </a:r>
          </a:p>
          <a:p>
            <a:pPr marL="0" indent="0">
              <a:buNone/>
            </a:pPr>
            <a:r>
              <a:rPr lang="en-GB" dirty="0"/>
              <a:t>5. Supervisor in adjacent room and checks work at the end: indirect supervision</a:t>
            </a:r>
          </a:p>
          <a:p>
            <a:pPr marL="0" indent="0">
              <a:buNone/>
            </a:pPr>
            <a:r>
              <a:rPr lang="en-GB" dirty="0"/>
              <a:t>6. Supervisor in adjacent room and checks key aspects of work: indirect supervision</a:t>
            </a:r>
          </a:p>
          <a:p>
            <a:pPr marL="0" indent="0">
              <a:buNone/>
            </a:pPr>
            <a:r>
              <a:rPr lang="en-GB" dirty="0"/>
              <a:t>7. Supervisor at a distance but available by phone: indirect supervision</a:t>
            </a:r>
          </a:p>
          <a:p>
            <a:pPr marL="0" indent="0">
              <a:buNone/>
            </a:pPr>
            <a:r>
              <a:rPr lang="en-GB" dirty="0"/>
              <a:t>8. Fully independent consulting.</a:t>
            </a:r>
          </a:p>
          <a:p>
            <a:pPr marL="0" indent="0">
              <a:buNone/>
            </a:pPr>
            <a:endParaRPr lang="en-US" dirty="0"/>
          </a:p>
        </p:txBody>
      </p:sp>
    </p:spTree>
    <p:extLst>
      <p:ext uri="{BB962C8B-B14F-4D97-AF65-F5344CB8AC3E}">
        <p14:creationId xmlns:p14="http://schemas.microsoft.com/office/powerpoint/2010/main" val="3186580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5D9BF3-17F8-90E6-3532-5DC09F55E40D}"/>
              </a:ext>
            </a:extLst>
          </p:cNvPr>
          <p:cNvSpPr>
            <a:spLocks noGrp="1"/>
          </p:cNvSpPr>
          <p:nvPr>
            <p:ph type="body" sz="quarter" idx="12"/>
          </p:nvPr>
        </p:nvSpPr>
        <p:spPr>
          <a:xfrm>
            <a:off x="450668" y="270211"/>
            <a:ext cx="6851904" cy="709503"/>
          </a:xfrm>
        </p:spPr>
        <p:txBody>
          <a:bodyPr>
            <a:normAutofit lnSpcReduction="10000"/>
          </a:bodyPr>
          <a:lstStyle/>
          <a:p>
            <a:r>
              <a:rPr lang="en-US" dirty="0" err="1"/>
              <a:t>MiniCex</a:t>
            </a:r>
            <a:endParaRPr lang="en-US" dirty="0"/>
          </a:p>
        </p:txBody>
      </p:sp>
      <p:graphicFrame>
        <p:nvGraphicFramePr>
          <p:cNvPr id="7" name="Table 6">
            <a:extLst>
              <a:ext uri="{FF2B5EF4-FFF2-40B4-BE49-F238E27FC236}">
                <a16:creationId xmlns:a16="http://schemas.microsoft.com/office/drawing/2014/main" id="{CFF3F01C-61BB-6E2B-7255-34626AB69C66}"/>
              </a:ext>
            </a:extLst>
          </p:cNvPr>
          <p:cNvGraphicFramePr>
            <a:graphicFrameLocks noGrp="1"/>
          </p:cNvGraphicFramePr>
          <p:nvPr>
            <p:extLst>
              <p:ext uri="{D42A27DB-BD31-4B8C-83A1-F6EECF244321}">
                <p14:modId xmlns:p14="http://schemas.microsoft.com/office/powerpoint/2010/main" val="3105947671"/>
              </p:ext>
            </p:extLst>
          </p:nvPr>
        </p:nvGraphicFramePr>
        <p:xfrm>
          <a:off x="548639" y="1099456"/>
          <a:ext cx="10533018" cy="3918858"/>
        </p:xfrm>
        <a:graphic>
          <a:graphicData uri="http://schemas.openxmlformats.org/drawingml/2006/table">
            <a:tbl>
              <a:tblPr firstRow="1" firstCol="1" bandRow="1"/>
              <a:tblGrid>
                <a:gridCol w="2632691">
                  <a:extLst>
                    <a:ext uri="{9D8B030D-6E8A-4147-A177-3AD203B41FA5}">
                      <a16:colId xmlns:a16="http://schemas.microsoft.com/office/drawing/2014/main" val="769153318"/>
                    </a:ext>
                  </a:extLst>
                </a:gridCol>
                <a:gridCol w="2632691">
                  <a:extLst>
                    <a:ext uri="{9D8B030D-6E8A-4147-A177-3AD203B41FA5}">
                      <a16:colId xmlns:a16="http://schemas.microsoft.com/office/drawing/2014/main" val="3753862245"/>
                    </a:ext>
                  </a:extLst>
                </a:gridCol>
                <a:gridCol w="2633818">
                  <a:extLst>
                    <a:ext uri="{9D8B030D-6E8A-4147-A177-3AD203B41FA5}">
                      <a16:colId xmlns:a16="http://schemas.microsoft.com/office/drawing/2014/main" val="2207165599"/>
                    </a:ext>
                  </a:extLst>
                </a:gridCol>
                <a:gridCol w="2633818">
                  <a:extLst>
                    <a:ext uri="{9D8B030D-6E8A-4147-A177-3AD203B41FA5}">
                      <a16:colId xmlns:a16="http://schemas.microsoft.com/office/drawing/2014/main" val="3874500181"/>
                    </a:ext>
                  </a:extLst>
                </a:gridCol>
              </a:tblGrid>
              <a:tr h="1502458">
                <a:tc>
                  <a:txBody>
                    <a:bodyPr/>
                    <a:lstStyle/>
                    <a:p>
                      <a:pPr>
                        <a:lnSpc>
                          <a:spcPct val="115000"/>
                        </a:lnSpc>
                        <a:spcAft>
                          <a:spcPts val="800"/>
                        </a:spcAft>
                      </a:pPr>
                      <a:r>
                        <a:rPr lang="en-US" sz="20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US" sz="2000" kern="100" dirty="0">
                          <a:effectLst/>
                          <a:latin typeface="Calibri" panose="020F0502020204030204" pitchFamily="34" charset="0"/>
                          <a:ea typeface="Aptos" panose="020B0004020202020204" pitchFamily="34" charset="0"/>
                          <a:cs typeface="Times New Roman" panose="02020603050405020304" pitchFamily="18" charset="0"/>
                        </a:rPr>
                        <a:t>Above standard of a Y5 medical student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US" sz="2000" kern="100" dirty="0">
                          <a:effectLst/>
                          <a:latin typeface="Calibri" panose="020F0502020204030204" pitchFamily="34" charset="0"/>
                          <a:ea typeface="Aptos" panose="020B0004020202020204" pitchFamily="34" charset="0"/>
                          <a:cs typeface="Times New Roman" panose="02020603050405020304" pitchFamily="18" charset="0"/>
                        </a:rPr>
                        <a:t>Meets standard of a Y5 medical student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US" sz="2000" kern="100" dirty="0">
                          <a:effectLst/>
                          <a:latin typeface="Calibri" panose="020F0502020204030204" pitchFamily="34" charset="0"/>
                          <a:ea typeface="Aptos" panose="020B0004020202020204" pitchFamily="34" charset="0"/>
                          <a:cs typeface="Times New Roman" panose="02020603050405020304" pitchFamily="18" charset="0"/>
                        </a:rPr>
                        <a:t>Below standard of a Y5 medical student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548531"/>
                  </a:ext>
                </a:extLst>
              </a:tr>
              <a:tr h="483280">
                <a:tc>
                  <a:txBody>
                    <a:bodyPr/>
                    <a:lstStyle/>
                    <a:p>
                      <a:pPr>
                        <a:lnSpc>
                          <a:spcPct val="115000"/>
                        </a:lnSpc>
                        <a:spcAft>
                          <a:spcPts val="800"/>
                        </a:spcAft>
                      </a:pPr>
                      <a:r>
                        <a:rPr lang="en-US" sz="2000" kern="100">
                          <a:effectLst/>
                          <a:latin typeface="Calibri" panose="020F0502020204030204" pitchFamily="34" charset="0"/>
                          <a:ea typeface="Aptos" panose="020B0004020202020204" pitchFamily="34" charset="0"/>
                          <a:cs typeface="Times New Roman" panose="02020603050405020304" pitchFamily="18" charset="0"/>
                        </a:rPr>
                        <a:t>History taking</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US" sz="2000" kern="100">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US" sz="2000" kern="100">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US" sz="2000" kern="100">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2349454"/>
                  </a:ext>
                </a:extLst>
              </a:tr>
              <a:tr h="483280">
                <a:tc>
                  <a:txBody>
                    <a:bodyPr/>
                    <a:lstStyle/>
                    <a:p>
                      <a:pPr>
                        <a:lnSpc>
                          <a:spcPct val="115000"/>
                        </a:lnSpc>
                        <a:spcAft>
                          <a:spcPts val="800"/>
                        </a:spcAft>
                      </a:pPr>
                      <a:r>
                        <a:rPr lang="en-US" sz="2000" kern="100">
                          <a:effectLst/>
                          <a:latin typeface="Calibri" panose="020F0502020204030204" pitchFamily="34" charset="0"/>
                          <a:ea typeface="Aptos" panose="020B0004020202020204" pitchFamily="34" charset="0"/>
                          <a:cs typeface="Times New Roman" panose="02020603050405020304" pitchFamily="18" charset="0"/>
                        </a:rPr>
                        <a:t>Physical examination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US" sz="2000" kern="100">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US" sz="2000" kern="100">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US" sz="2000" kern="100">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4029603"/>
                  </a:ext>
                </a:extLst>
              </a:tr>
              <a:tr h="483280">
                <a:tc>
                  <a:txBody>
                    <a:bodyPr/>
                    <a:lstStyle/>
                    <a:p>
                      <a:pPr>
                        <a:lnSpc>
                          <a:spcPct val="115000"/>
                        </a:lnSpc>
                        <a:spcAft>
                          <a:spcPts val="800"/>
                        </a:spcAft>
                      </a:pPr>
                      <a:r>
                        <a:rPr lang="en-US" sz="2000" kern="100">
                          <a:effectLst/>
                          <a:latin typeface="Calibri" panose="020F0502020204030204" pitchFamily="34" charset="0"/>
                          <a:ea typeface="Aptos" panose="020B0004020202020204" pitchFamily="34" charset="0"/>
                          <a:cs typeface="Times New Roman" panose="02020603050405020304" pitchFamily="18" charset="0"/>
                        </a:rPr>
                        <a:t>Clinical Judgement</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US" sz="20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US" sz="2000" kern="100">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US" sz="20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8895336"/>
                  </a:ext>
                </a:extLst>
              </a:tr>
              <a:tr h="483280">
                <a:tc>
                  <a:txBody>
                    <a:bodyPr/>
                    <a:lstStyle/>
                    <a:p>
                      <a:pPr>
                        <a:lnSpc>
                          <a:spcPct val="115000"/>
                        </a:lnSpc>
                        <a:spcAft>
                          <a:spcPts val="800"/>
                        </a:spcAft>
                      </a:pPr>
                      <a:r>
                        <a:rPr lang="en-US" sz="2000" kern="100">
                          <a:effectLst/>
                          <a:latin typeface="Calibri" panose="020F0502020204030204" pitchFamily="34" charset="0"/>
                          <a:ea typeface="Aptos" panose="020B0004020202020204" pitchFamily="34" charset="0"/>
                          <a:cs typeface="Times New Roman" panose="02020603050405020304" pitchFamily="18" charset="0"/>
                        </a:rPr>
                        <a:t>Professionalism</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US" sz="2000" kern="100">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US" sz="2000" kern="100">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US" sz="2000" kern="100">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3529072"/>
                  </a:ext>
                </a:extLst>
              </a:tr>
              <a:tr h="483280">
                <a:tc>
                  <a:txBody>
                    <a:bodyPr/>
                    <a:lstStyle/>
                    <a:p>
                      <a:pPr>
                        <a:lnSpc>
                          <a:spcPct val="115000"/>
                        </a:lnSpc>
                        <a:spcAft>
                          <a:spcPts val="800"/>
                        </a:spcAft>
                      </a:pPr>
                      <a:r>
                        <a:rPr lang="en-US" sz="2000" kern="100" dirty="0">
                          <a:effectLst/>
                          <a:latin typeface="Calibri" panose="020F0502020204030204" pitchFamily="34" charset="0"/>
                          <a:ea typeface="Aptos" panose="020B0004020202020204" pitchFamily="34" charset="0"/>
                          <a:cs typeface="Times New Roman" panose="02020603050405020304" pitchFamily="18" charset="0"/>
                        </a:rPr>
                        <a:t>Global Impression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US" sz="20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US" sz="20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US" sz="20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50155"/>
                  </a:ext>
                </a:extLst>
              </a:tr>
            </a:tbl>
          </a:graphicData>
        </a:graphic>
      </p:graphicFrame>
      <p:sp>
        <p:nvSpPr>
          <p:cNvPr id="9" name="TextBox 8">
            <a:extLst>
              <a:ext uri="{FF2B5EF4-FFF2-40B4-BE49-F238E27FC236}">
                <a16:creationId xmlns:a16="http://schemas.microsoft.com/office/drawing/2014/main" id="{5B564416-5E06-E164-1BD5-865D4EB93485}"/>
              </a:ext>
            </a:extLst>
          </p:cNvPr>
          <p:cNvSpPr txBox="1"/>
          <p:nvPr/>
        </p:nvSpPr>
        <p:spPr>
          <a:xfrm>
            <a:off x="450668" y="5138056"/>
            <a:ext cx="9263743" cy="1477328"/>
          </a:xfrm>
          <a:prstGeom prst="rect">
            <a:avLst/>
          </a:prstGeom>
          <a:noFill/>
        </p:spPr>
        <p:txBody>
          <a:bodyPr wrap="square">
            <a:spAutoFit/>
          </a:bodyPr>
          <a:lstStyle/>
          <a:p>
            <a:r>
              <a:rPr lang="en-GB" dirty="0"/>
              <a:t>Anything especially good?</a:t>
            </a:r>
          </a:p>
          <a:p>
            <a:endParaRPr lang="en-GB" dirty="0"/>
          </a:p>
          <a:p>
            <a:r>
              <a:rPr lang="en-GB" dirty="0"/>
              <a:t>Suggestions for development?</a:t>
            </a:r>
          </a:p>
          <a:p>
            <a:endParaRPr lang="en-GB" dirty="0"/>
          </a:p>
          <a:p>
            <a:r>
              <a:rPr lang="en-GB" dirty="0"/>
              <a:t>Feedback from patient (How likely is it you would want to see the medial student again and why?)</a:t>
            </a:r>
          </a:p>
        </p:txBody>
      </p:sp>
    </p:spTree>
    <p:extLst>
      <p:ext uri="{BB962C8B-B14F-4D97-AF65-F5344CB8AC3E}">
        <p14:creationId xmlns:p14="http://schemas.microsoft.com/office/powerpoint/2010/main" val="1121788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83BE55-387F-F25F-98B6-6CDE017A2EFE}"/>
              </a:ext>
            </a:extLst>
          </p:cNvPr>
          <p:cNvSpPr>
            <a:spLocks noGrp="1"/>
          </p:cNvSpPr>
          <p:nvPr>
            <p:ph type="body" sz="quarter" idx="12"/>
          </p:nvPr>
        </p:nvSpPr>
        <p:spPr>
          <a:xfrm>
            <a:off x="548640" y="727411"/>
            <a:ext cx="6851904" cy="1402269"/>
          </a:xfrm>
        </p:spPr>
        <p:txBody>
          <a:bodyPr/>
          <a:lstStyle/>
          <a:p>
            <a:r>
              <a:rPr lang="en-US" dirty="0"/>
              <a:t>Feedback</a:t>
            </a:r>
          </a:p>
        </p:txBody>
      </p:sp>
      <p:sp>
        <p:nvSpPr>
          <p:cNvPr id="3" name="Text Placeholder 2">
            <a:extLst>
              <a:ext uri="{FF2B5EF4-FFF2-40B4-BE49-F238E27FC236}">
                <a16:creationId xmlns:a16="http://schemas.microsoft.com/office/drawing/2014/main" id="{624A7BD5-4466-C140-066B-F116750464B8}"/>
              </a:ext>
            </a:extLst>
          </p:cNvPr>
          <p:cNvSpPr>
            <a:spLocks noGrp="1"/>
          </p:cNvSpPr>
          <p:nvPr>
            <p:ph type="body" sz="quarter" idx="13"/>
          </p:nvPr>
        </p:nvSpPr>
        <p:spPr>
          <a:xfrm>
            <a:off x="711925" y="2258152"/>
            <a:ext cx="9324703" cy="3206750"/>
          </a:xfrm>
        </p:spPr>
        <p:txBody>
          <a:bodyPr>
            <a:normAutofit fontScale="92500"/>
          </a:bodyPr>
          <a:lstStyle/>
          <a:p>
            <a:pPr marL="0" indent="0">
              <a:buNone/>
            </a:pPr>
            <a:r>
              <a:rPr lang="en-GB" sz="2800" i="1" dirty="0"/>
              <a:t>‘Given I was presenting patients for more than 8 times a day, I was receiving feedback on each and every one of my histories, examinations and management plans which has been an incredible tool for my practice, learning and development’ (student)</a:t>
            </a:r>
          </a:p>
          <a:p>
            <a:pPr marL="0" indent="0">
              <a:buNone/>
            </a:pPr>
            <a:endParaRPr lang="en-GB" sz="2800" i="1" dirty="0"/>
          </a:p>
          <a:p>
            <a:pPr marL="0" indent="0">
              <a:buNone/>
            </a:pPr>
            <a:r>
              <a:rPr lang="en-US" sz="2800" i="1" dirty="0"/>
              <a:t>‘I think the students will learn a lot if I would be able to give some feedback’ (patient)</a:t>
            </a:r>
          </a:p>
          <a:p>
            <a:pPr marL="0" indent="0">
              <a:buNone/>
            </a:pPr>
            <a:endParaRPr lang="en-US" i="1" dirty="0"/>
          </a:p>
        </p:txBody>
      </p:sp>
    </p:spTree>
    <p:extLst>
      <p:ext uri="{BB962C8B-B14F-4D97-AF65-F5344CB8AC3E}">
        <p14:creationId xmlns:p14="http://schemas.microsoft.com/office/powerpoint/2010/main" val="35093343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CE1974-FA55-B829-C148-C19ED502E431}"/>
              </a:ext>
            </a:extLst>
          </p:cNvPr>
          <p:cNvPicPr>
            <a:picLocks noChangeAspect="1"/>
          </p:cNvPicPr>
          <p:nvPr/>
        </p:nvPicPr>
        <p:blipFill rotWithShape="1">
          <a:blip r:embed="rId3"/>
          <a:srcRect l="21428" t="38571" r="14196" b="10000"/>
          <a:stretch/>
        </p:blipFill>
        <p:spPr>
          <a:xfrm>
            <a:off x="585276" y="566058"/>
            <a:ext cx="10561696" cy="4746170"/>
          </a:xfrm>
          <a:prstGeom prst="rect">
            <a:avLst/>
          </a:prstGeom>
          <a:ln w="6350">
            <a:solidFill>
              <a:schemeClr val="tx1"/>
            </a:solidFill>
          </a:ln>
        </p:spPr>
      </p:pic>
    </p:spTree>
    <p:extLst>
      <p:ext uri="{BB962C8B-B14F-4D97-AF65-F5344CB8AC3E}">
        <p14:creationId xmlns:p14="http://schemas.microsoft.com/office/powerpoint/2010/main" val="3511822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4ADB62-5C4B-F7CA-06C0-C9BC504F3D76}"/>
              </a:ext>
            </a:extLst>
          </p:cNvPr>
          <p:cNvSpPr>
            <a:spLocks noGrp="1"/>
          </p:cNvSpPr>
          <p:nvPr>
            <p:ph type="body" sz="quarter" idx="12"/>
          </p:nvPr>
        </p:nvSpPr>
        <p:spPr>
          <a:xfrm>
            <a:off x="788126" y="848813"/>
            <a:ext cx="6851904" cy="1402269"/>
          </a:xfrm>
        </p:spPr>
        <p:txBody>
          <a:bodyPr/>
          <a:lstStyle/>
          <a:p>
            <a:r>
              <a:rPr lang="en-US" dirty="0"/>
              <a:t>Concern</a:t>
            </a:r>
          </a:p>
        </p:txBody>
      </p:sp>
      <p:sp>
        <p:nvSpPr>
          <p:cNvPr id="3" name="Text Placeholder 2">
            <a:extLst>
              <a:ext uri="{FF2B5EF4-FFF2-40B4-BE49-F238E27FC236}">
                <a16:creationId xmlns:a16="http://schemas.microsoft.com/office/drawing/2014/main" id="{66B9F4B7-0F87-4B3C-016B-2CEF2F8DA9F5}"/>
              </a:ext>
            </a:extLst>
          </p:cNvPr>
          <p:cNvSpPr>
            <a:spLocks noGrp="1"/>
          </p:cNvSpPr>
          <p:nvPr>
            <p:ph type="body" sz="quarter" idx="13"/>
          </p:nvPr>
        </p:nvSpPr>
        <p:spPr>
          <a:xfrm>
            <a:off x="698862" y="2377894"/>
            <a:ext cx="11101251" cy="3206750"/>
          </a:xfrm>
        </p:spPr>
        <p:txBody>
          <a:bodyPr>
            <a:normAutofit/>
          </a:bodyPr>
          <a:lstStyle/>
          <a:p>
            <a:pPr marL="0" indent="0">
              <a:buNone/>
            </a:pPr>
            <a:r>
              <a:rPr lang="en-GB" sz="2800" dirty="0"/>
              <a:t>At mid-point and end of placement – use </a:t>
            </a:r>
            <a:r>
              <a:rPr lang="en-GB" sz="2800" dirty="0" err="1"/>
              <a:t>MyProgress</a:t>
            </a:r>
            <a:r>
              <a:rPr lang="en-GB" sz="2800" dirty="0"/>
              <a:t> feedback form with option to email gpadmin@qub.ac.uk </a:t>
            </a:r>
          </a:p>
          <a:p>
            <a:pPr marL="0" indent="0">
              <a:buNone/>
            </a:pPr>
            <a:endParaRPr lang="en-GB" sz="2800" dirty="0"/>
          </a:p>
          <a:p>
            <a:pPr marL="0" indent="0">
              <a:buNone/>
            </a:pPr>
            <a:r>
              <a:rPr lang="en-GB" sz="2800" dirty="0"/>
              <a:t>During the placement - email </a:t>
            </a:r>
            <a:r>
              <a:rPr lang="en-GB" sz="2800" dirty="0">
                <a:hlinkClick r:id="rId2"/>
              </a:rPr>
              <a:t>gpadmin@qub.ac.uk</a:t>
            </a:r>
            <a:r>
              <a:rPr lang="en-GB" sz="2800" dirty="0"/>
              <a:t> or </a:t>
            </a:r>
            <a:r>
              <a:rPr lang="en-GB" sz="2800" dirty="0">
                <a:hlinkClick r:id="rId3"/>
              </a:rPr>
              <a:t>m.dolan@qub.ac.uk</a:t>
            </a:r>
            <a:endParaRPr lang="en-GB" sz="2800" dirty="0"/>
          </a:p>
          <a:p>
            <a:pPr marL="0" indent="0">
              <a:buNone/>
            </a:pPr>
            <a:endParaRPr lang="en-US" sz="2800" dirty="0"/>
          </a:p>
        </p:txBody>
      </p:sp>
    </p:spTree>
    <p:extLst>
      <p:ext uri="{BB962C8B-B14F-4D97-AF65-F5344CB8AC3E}">
        <p14:creationId xmlns:p14="http://schemas.microsoft.com/office/powerpoint/2010/main" val="3132326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6DCB36-2214-9173-609F-BA55769555E4}"/>
              </a:ext>
            </a:extLst>
          </p:cNvPr>
          <p:cNvSpPr>
            <a:spLocks noGrp="1"/>
          </p:cNvSpPr>
          <p:nvPr>
            <p:ph type="body" sz="quarter" idx="12"/>
          </p:nvPr>
        </p:nvSpPr>
        <p:spPr>
          <a:xfrm>
            <a:off x="548640" y="503368"/>
            <a:ext cx="11051481" cy="1402269"/>
          </a:xfrm>
        </p:spPr>
        <p:txBody>
          <a:bodyPr>
            <a:normAutofit/>
          </a:bodyPr>
          <a:lstStyle/>
          <a:p>
            <a:r>
              <a:rPr lang="en-US" sz="3200" dirty="0"/>
              <a:t>What will the students be doing in the other PfP2 and 3?</a:t>
            </a:r>
          </a:p>
        </p:txBody>
      </p:sp>
      <p:sp>
        <p:nvSpPr>
          <p:cNvPr id="3" name="Text Placeholder 2">
            <a:extLst>
              <a:ext uri="{FF2B5EF4-FFF2-40B4-BE49-F238E27FC236}">
                <a16:creationId xmlns:a16="http://schemas.microsoft.com/office/drawing/2014/main" id="{F3C029FD-6F2C-0B6B-3A4A-81FC236D7652}"/>
              </a:ext>
            </a:extLst>
          </p:cNvPr>
          <p:cNvSpPr>
            <a:spLocks noGrp="1"/>
          </p:cNvSpPr>
          <p:nvPr>
            <p:ph type="body" sz="quarter" idx="13"/>
          </p:nvPr>
        </p:nvSpPr>
        <p:spPr>
          <a:xfrm>
            <a:off x="591879" y="1376685"/>
            <a:ext cx="11051481" cy="4977947"/>
          </a:xfrm>
        </p:spPr>
        <p:txBody>
          <a:bodyPr>
            <a:normAutofit/>
          </a:bodyPr>
          <a:lstStyle/>
          <a:p>
            <a:pP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ea typeface="+mn-ea"/>
                <a:cs typeface="+mn-cs"/>
              </a:rPr>
              <a:t>Acute ‘take’</a:t>
            </a:r>
          </a:p>
          <a:p>
            <a:pPr>
              <a:buFont typeface="Arial" panose="020B0604020202020204" pitchFamily="34" charset="0"/>
              <a:buChar char="•"/>
            </a:pPr>
            <a:r>
              <a:rPr lang="en-US" sz="2400" dirty="0">
                <a:solidFill>
                  <a:prstClr val="black"/>
                </a:solidFill>
              </a:rPr>
              <a:t>Ward reviews</a:t>
            </a:r>
          </a:p>
          <a:p>
            <a:pP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ea typeface="+mn-ea"/>
                <a:cs typeface="+mn-cs"/>
              </a:rPr>
              <a:t>Discharge planning</a:t>
            </a:r>
          </a:p>
          <a:p>
            <a:pPr>
              <a:buFont typeface="Arial" panose="020B0604020202020204" pitchFamily="34" charset="0"/>
              <a:buChar char="•"/>
            </a:pPr>
            <a:r>
              <a:rPr kumimoji="0" lang="en-GB" sz="2400" b="0" i="0" u="none" strike="noStrike" kern="1200" cap="none" spc="0" normalizeH="0" baseline="0" noProof="0" dirty="0">
                <a:ln>
                  <a:noFill/>
                </a:ln>
                <a:solidFill>
                  <a:prstClr val="black"/>
                </a:solidFill>
                <a:effectLst/>
                <a:uLnTx/>
                <a:uFillTx/>
                <a:ea typeface="+mn-ea"/>
                <a:cs typeface="+mn-cs"/>
              </a:rPr>
              <a:t>‘Hot seating’ in OPD</a:t>
            </a:r>
          </a:p>
          <a:p>
            <a:pPr>
              <a:buFont typeface="Arial" panose="020B0604020202020204" pitchFamily="34" charset="0"/>
              <a:buChar char="•"/>
            </a:pPr>
            <a:r>
              <a:rPr lang="en-GB" sz="2400" dirty="0"/>
              <a:t>2 weeks with the anaesthetics team </a:t>
            </a:r>
          </a:p>
          <a:p>
            <a:pPr>
              <a:buFont typeface="Arial" panose="020B0604020202020204" pitchFamily="34" charset="0"/>
              <a:buChar char="•"/>
            </a:pPr>
            <a:r>
              <a:rPr lang="en-GB" sz="2400" dirty="0"/>
              <a:t>START course (Systematic Training in Acute Illness Recognition and Treatment)</a:t>
            </a:r>
          </a:p>
          <a:p>
            <a:pPr marR="0" lvl="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400" dirty="0">
                <a:solidFill>
                  <a:prstClr val="black"/>
                </a:solidFill>
              </a:rPr>
              <a:t>2 days with Hospital at Home team, Time with specialist palliative care team</a:t>
            </a:r>
          </a:p>
          <a:p>
            <a:pPr marR="0" lvl="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400" dirty="0">
                <a:solidFill>
                  <a:prstClr val="black"/>
                </a:solidFill>
              </a:rPr>
              <a:t>Pass the Bleep</a:t>
            </a:r>
          </a:p>
          <a:p>
            <a:pPr marR="0" lvl="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400" dirty="0">
                <a:solidFill>
                  <a:prstClr val="black"/>
                </a:solidFill>
              </a:rPr>
              <a:t>Purple pen prescribing</a:t>
            </a:r>
          </a:p>
          <a:p>
            <a:pPr marL="0" indent="0">
              <a:buNone/>
            </a:pPr>
            <a:endParaRPr lang="en-GB" sz="20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20029810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FE40B9-CD38-B0BF-2343-F3DDB2CF0E75}"/>
              </a:ext>
            </a:extLst>
          </p:cNvPr>
          <p:cNvSpPr>
            <a:spLocks noGrp="1"/>
          </p:cNvSpPr>
          <p:nvPr>
            <p:ph type="body" sz="quarter" idx="12"/>
          </p:nvPr>
        </p:nvSpPr>
        <p:spPr>
          <a:xfrm>
            <a:off x="945247" y="760855"/>
            <a:ext cx="9774165" cy="1873488"/>
          </a:xfrm>
        </p:spPr>
        <p:txBody>
          <a:bodyPr>
            <a:normAutofit fontScale="85000" lnSpcReduction="10000"/>
          </a:bodyPr>
          <a:lstStyle/>
          <a:p>
            <a:r>
              <a:rPr lang="en-US" dirty="0"/>
              <a:t>Healthcare Human Factors (HHF):</a:t>
            </a:r>
          </a:p>
          <a:p>
            <a:r>
              <a:rPr lang="en-GB" sz="4600" dirty="0"/>
              <a:t>The impact of different human factors on the safe and effective delivery of healthcare</a:t>
            </a:r>
          </a:p>
          <a:p>
            <a:endParaRPr lang="en-US" dirty="0"/>
          </a:p>
          <a:p>
            <a:endParaRPr lang="en-US" dirty="0"/>
          </a:p>
        </p:txBody>
      </p:sp>
      <p:sp>
        <p:nvSpPr>
          <p:cNvPr id="3" name="Text Placeholder 2">
            <a:extLst>
              <a:ext uri="{FF2B5EF4-FFF2-40B4-BE49-F238E27FC236}">
                <a16:creationId xmlns:a16="http://schemas.microsoft.com/office/drawing/2014/main" id="{1BE1A8E9-0CFB-E10A-989A-1B29832ED4F2}"/>
              </a:ext>
            </a:extLst>
          </p:cNvPr>
          <p:cNvSpPr>
            <a:spLocks noGrp="1"/>
          </p:cNvSpPr>
          <p:nvPr>
            <p:ph type="body" sz="quarter" idx="13"/>
          </p:nvPr>
        </p:nvSpPr>
        <p:spPr>
          <a:xfrm>
            <a:off x="945247" y="2890395"/>
            <a:ext cx="9774165" cy="3206750"/>
          </a:xfrm>
        </p:spPr>
        <p:txBody>
          <a:bodyPr>
            <a:normAutofit/>
          </a:bodyPr>
          <a:lstStyle/>
          <a:p>
            <a:pPr>
              <a:buFont typeface="Wingdings" panose="05000000000000000000" pitchFamily="2" charset="2"/>
              <a:buChar char="Ø"/>
            </a:pPr>
            <a:r>
              <a:rPr kumimoji="0" lang="en-GB" sz="2800" b="0"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rPr>
              <a:t>One-week, face-to-face course on campus</a:t>
            </a:r>
          </a:p>
          <a:p>
            <a:pPr>
              <a:buFont typeface="Wingdings" panose="05000000000000000000" pitchFamily="2" charset="2"/>
              <a:buChar char="Ø"/>
            </a:pPr>
            <a:endParaRPr kumimoji="0" lang="en-GB" sz="2800" b="0"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endParaRPr>
          </a:p>
          <a:p>
            <a:pPr>
              <a:buFont typeface="Wingdings" panose="05000000000000000000" pitchFamily="2" charset="2"/>
              <a:buChar char="Ø"/>
            </a:pPr>
            <a:r>
              <a:rPr kumimoji="0" lang="en-GB" sz="2800" b="0"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rPr>
              <a:t>Prescribing safety, conflict, error management, challenging conversations, near peer skills training, eye and ENT simulation stations, a reflective Schwartz round </a:t>
            </a:r>
            <a:endParaRPr lang="en-US" sz="2800" dirty="0"/>
          </a:p>
        </p:txBody>
      </p:sp>
    </p:spTree>
    <p:extLst>
      <p:ext uri="{BB962C8B-B14F-4D97-AF65-F5344CB8AC3E}">
        <p14:creationId xmlns:p14="http://schemas.microsoft.com/office/powerpoint/2010/main" val="14853772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1CF156-266A-2E29-F6D2-AAF27DE1E09F}"/>
              </a:ext>
            </a:extLst>
          </p:cNvPr>
          <p:cNvSpPr>
            <a:spLocks noGrp="1"/>
          </p:cNvSpPr>
          <p:nvPr>
            <p:ph type="body" sz="quarter" idx="12"/>
          </p:nvPr>
        </p:nvSpPr>
        <p:spPr>
          <a:xfrm>
            <a:off x="1031065" y="648171"/>
            <a:ext cx="8678992" cy="971676"/>
          </a:xfrm>
        </p:spPr>
        <p:txBody>
          <a:bodyPr>
            <a:normAutofit fontScale="77500" lnSpcReduction="20000"/>
          </a:bodyPr>
          <a:lstStyle/>
          <a:p>
            <a:r>
              <a:rPr lang="en-US" dirty="0" err="1"/>
              <a:t>SusQI</a:t>
            </a:r>
            <a:r>
              <a:rPr lang="en-US" dirty="0"/>
              <a:t>  (sustainable Quality improvement)</a:t>
            </a:r>
          </a:p>
        </p:txBody>
      </p:sp>
      <p:sp>
        <p:nvSpPr>
          <p:cNvPr id="3" name="Text Placeholder 2">
            <a:extLst>
              <a:ext uri="{FF2B5EF4-FFF2-40B4-BE49-F238E27FC236}">
                <a16:creationId xmlns:a16="http://schemas.microsoft.com/office/drawing/2014/main" id="{DA41A656-195E-B110-273D-19930F70F291}"/>
              </a:ext>
            </a:extLst>
          </p:cNvPr>
          <p:cNvSpPr>
            <a:spLocks noGrp="1"/>
          </p:cNvSpPr>
          <p:nvPr>
            <p:ph type="body" sz="quarter" idx="13"/>
          </p:nvPr>
        </p:nvSpPr>
        <p:spPr>
          <a:xfrm>
            <a:off x="1031065" y="2441242"/>
            <a:ext cx="10129870" cy="3360845"/>
          </a:xfrm>
        </p:spPr>
        <p:txBody>
          <a:bodyPr>
            <a:normAutofit/>
          </a:bodyPr>
          <a:lstStyle/>
          <a:p>
            <a:pPr>
              <a:buFont typeface="Wingdings" panose="05000000000000000000" pitchFamily="2" charset="2"/>
              <a:buChar char="Ø"/>
            </a:pPr>
            <a:r>
              <a:rPr lang="en-GB" sz="2400" dirty="0">
                <a:solidFill>
                  <a:srgbClr val="000000"/>
                </a:solidFill>
                <a:highlight>
                  <a:srgbClr val="FFFFFF"/>
                </a:highlight>
              </a:rPr>
              <a:t>From September to December</a:t>
            </a:r>
          </a:p>
          <a:p>
            <a:pPr>
              <a:buFont typeface="Wingdings" panose="05000000000000000000" pitchFamily="2" charset="2"/>
              <a:buChar char="Ø"/>
            </a:pPr>
            <a:r>
              <a:rPr lang="en-GB" sz="2400" dirty="0">
                <a:solidFill>
                  <a:srgbClr val="000000"/>
                </a:solidFill>
                <a:highlight>
                  <a:srgbClr val="FFFFFF"/>
                </a:highlight>
              </a:rPr>
              <a:t>In groups</a:t>
            </a:r>
          </a:p>
          <a:p>
            <a:pPr>
              <a:buFont typeface="Wingdings" panose="05000000000000000000" pitchFamily="2" charset="2"/>
              <a:buChar char="Ø"/>
            </a:pPr>
            <a:r>
              <a:rPr lang="en-GB" sz="2400" dirty="0">
                <a:solidFill>
                  <a:srgbClr val="000000"/>
                </a:solidFill>
                <a:highlight>
                  <a:srgbClr val="FFFFFF"/>
                </a:highlight>
              </a:rPr>
              <a:t>One session a week</a:t>
            </a:r>
          </a:p>
          <a:p>
            <a:pPr>
              <a:buFont typeface="Wingdings" panose="05000000000000000000" pitchFamily="2" charset="2"/>
              <a:buChar char="Ø"/>
            </a:pPr>
            <a:r>
              <a:rPr lang="en-GB" sz="2400" dirty="0">
                <a:solidFill>
                  <a:srgbClr val="000000"/>
                </a:solidFill>
                <a:highlight>
                  <a:srgbClr val="FFFFFF"/>
                </a:highlight>
              </a:rPr>
              <a:t>Conceptual or applied</a:t>
            </a:r>
          </a:p>
          <a:p>
            <a:pPr>
              <a:buFont typeface="Wingdings" panose="05000000000000000000" pitchFamily="2" charset="2"/>
              <a:buChar char="Ø"/>
            </a:pPr>
            <a:r>
              <a:rPr lang="en-GB" sz="2400" dirty="0">
                <a:solidFill>
                  <a:srgbClr val="000000"/>
                </a:solidFill>
                <a:highlight>
                  <a:srgbClr val="FFFFFF"/>
                </a:highlight>
              </a:rPr>
              <a:t>Student training August 2024</a:t>
            </a:r>
          </a:p>
          <a:p>
            <a:pPr>
              <a:buFont typeface="Wingdings" panose="05000000000000000000" pitchFamily="2" charset="2"/>
              <a:buChar char="Ø"/>
            </a:pPr>
            <a:r>
              <a:rPr lang="en-GB" sz="2400" dirty="0">
                <a:solidFill>
                  <a:srgbClr val="000000"/>
                </a:solidFill>
                <a:highlight>
                  <a:srgbClr val="FFFFFF"/>
                </a:highlight>
              </a:rPr>
              <a:t>Presentation and assessment of the posters in March 25</a:t>
            </a:r>
            <a:endParaRPr lang="en-US" dirty="0"/>
          </a:p>
        </p:txBody>
      </p:sp>
      <p:pic>
        <p:nvPicPr>
          <p:cNvPr id="4" name="Picture 3">
            <a:extLst>
              <a:ext uri="{FF2B5EF4-FFF2-40B4-BE49-F238E27FC236}">
                <a16:creationId xmlns:a16="http://schemas.microsoft.com/office/drawing/2014/main" id="{EEC4D74E-8825-5621-3443-93FFE8D430C6}"/>
              </a:ext>
            </a:extLst>
          </p:cNvPr>
          <p:cNvPicPr>
            <a:picLocks noChangeAspect="1"/>
          </p:cNvPicPr>
          <p:nvPr/>
        </p:nvPicPr>
        <p:blipFill rotWithShape="1">
          <a:blip r:embed="rId3"/>
          <a:srcRect l="72581" t="23943" r="7661" b="2078"/>
          <a:stretch/>
        </p:blipFill>
        <p:spPr>
          <a:xfrm>
            <a:off x="9354869" y="648171"/>
            <a:ext cx="2250704" cy="4740258"/>
          </a:xfrm>
          <a:prstGeom prst="rect">
            <a:avLst/>
          </a:prstGeom>
        </p:spPr>
      </p:pic>
    </p:spTree>
    <p:extLst>
      <p:ext uri="{BB962C8B-B14F-4D97-AF65-F5344CB8AC3E}">
        <p14:creationId xmlns:p14="http://schemas.microsoft.com/office/powerpoint/2010/main" val="41824265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470F84-6326-0CD8-CDB5-E341D307D09E}"/>
              </a:ext>
            </a:extLst>
          </p:cNvPr>
          <p:cNvSpPr>
            <a:spLocks noGrp="1"/>
          </p:cNvSpPr>
          <p:nvPr>
            <p:ph type="body" sz="quarter" idx="12"/>
          </p:nvPr>
        </p:nvSpPr>
        <p:spPr>
          <a:xfrm>
            <a:off x="553602" y="610960"/>
            <a:ext cx="9509760" cy="1402269"/>
          </a:xfrm>
        </p:spPr>
        <p:txBody>
          <a:bodyPr>
            <a:normAutofit/>
          </a:bodyPr>
          <a:lstStyle/>
          <a:p>
            <a:r>
              <a:rPr lang="en-US" dirty="0"/>
              <a:t>How do the </a:t>
            </a:r>
            <a:r>
              <a:rPr lang="en-US" dirty="0" err="1"/>
              <a:t>PfPs</a:t>
            </a:r>
            <a:r>
              <a:rPr lang="en-US" dirty="0"/>
              <a:t> link together?</a:t>
            </a:r>
          </a:p>
        </p:txBody>
      </p:sp>
      <p:sp>
        <p:nvSpPr>
          <p:cNvPr id="3" name="Text Placeholder 2">
            <a:extLst>
              <a:ext uri="{FF2B5EF4-FFF2-40B4-BE49-F238E27FC236}">
                <a16:creationId xmlns:a16="http://schemas.microsoft.com/office/drawing/2014/main" id="{173D5809-EBC8-040C-C945-668C8F61EBF8}"/>
              </a:ext>
            </a:extLst>
          </p:cNvPr>
          <p:cNvSpPr>
            <a:spLocks noGrp="1"/>
          </p:cNvSpPr>
          <p:nvPr>
            <p:ph type="body" sz="quarter" idx="13"/>
          </p:nvPr>
        </p:nvSpPr>
        <p:spPr>
          <a:xfrm>
            <a:off x="553602" y="1872611"/>
            <a:ext cx="11227982" cy="3889211"/>
          </a:xfrm>
        </p:spPr>
        <p:txBody>
          <a:bodyPr/>
          <a:lstStyle/>
          <a:p>
            <a:pPr>
              <a:buFont typeface="Wingdings" panose="05000000000000000000" pitchFamily="2" charset="2"/>
              <a:buChar char="Ø"/>
            </a:pPr>
            <a:r>
              <a:rPr lang="en-US" sz="3200" dirty="0"/>
              <a:t>Overarching Learning outcomes</a:t>
            </a:r>
          </a:p>
          <a:p>
            <a:pPr>
              <a:buFont typeface="Wingdings" panose="05000000000000000000" pitchFamily="2" charset="2"/>
              <a:buChar char="Ø"/>
            </a:pPr>
            <a:r>
              <a:rPr lang="en-US" sz="3200" dirty="0"/>
              <a:t>Integrated care: discharge notes, prescribing, communication on the interface, patient journey</a:t>
            </a:r>
          </a:p>
          <a:p>
            <a:pPr>
              <a:buFont typeface="Wingdings" panose="05000000000000000000" pitchFamily="2" charset="2"/>
              <a:buChar char="Ø"/>
            </a:pPr>
            <a:r>
              <a:rPr lang="en-US" sz="3200" dirty="0"/>
              <a:t>Activities: prescribing, triage, escalation, palliation, rehabilitation, optimalisation, prevention </a:t>
            </a:r>
          </a:p>
          <a:p>
            <a:pPr>
              <a:buFont typeface="Wingdings" panose="05000000000000000000" pitchFamily="2" charset="2"/>
              <a:buChar char="Ø"/>
            </a:pPr>
            <a:r>
              <a:rPr lang="en-US" sz="3200" dirty="0"/>
              <a:t>Progression (towards F1): complexity, uncertainty, ‘hands-on’, independent safe practice</a:t>
            </a:r>
          </a:p>
          <a:p>
            <a:pPr marL="0" indent="0">
              <a:buNone/>
            </a:pPr>
            <a:endParaRPr lang="en-US" dirty="0"/>
          </a:p>
        </p:txBody>
      </p:sp>
    </p:spTree>
    <p:extLst>
      <p:ext uri="{BB962C8B-B14F-4D97-AF65-F5344CB8AC3E}">
        <p14:creationId xmlns:p14="http://schemas.microsoft.com/office/powerpoint/2010/main" val="2858315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D0618FC-A3CA-2E8B-71A9-15DDE77E3EC3}"/>
              </a:ext>
            </a:extLst>
          </p:cNvPr>
          <p:cNvSpPr>
            <a:spLocks noGrp="1"/>
          </p:cNvSpPr>
          <p:nvPr>
            <p:ph type="body" sz="quarter" idx="13"/>
          </p:nvPr>
        </p:nvSpPr>
        <p:spPr>
          <a:xfrm>
            <a:off x="529708" y="1200639"/>
            <a:ext cx="11284984" cy="5246081"/>
          </a:xfrm>
        </p:spPr>
        <p:txBody>
          <a:bodyPr lIns="91440" tIns="45720" rIns="91440" bIns="45720" anchor="t">
            <a:normAutofit fontScale="25000" lnSpcReduction="20000"/>
          </a:bodyPr>
          <a:lstStyle/>
          <a:p>
            <a:pPr marL="0" marR="0" lvl="0" indent="0">
              <a:lnSpc>
                <a:spcPct val="107000"/>
              </a:lnSpc>
              <a:spcBef>
                <a:spcPts val="0"/>
              </a:spcBef>
              <a:spcAft>
                <a:spcPts val="800"/>
              </a:spcAft>
              <a:buNone/>
            </a:pPr>
            <a:r>
              <a:rPr lang="en-US" sz="12800" b="1" kern="100" dirty="0">
                <a:effectLst/>
                <a:latin typeface="Calibri" panose="020F0502020204030204" pitchFamily="34" charset="0"/>
                <a:ea typeface="Calibri" panose="020F0502020204030204" pitchFamily="34" charset="0"/>
                <a:cs typeface="Times New Roman" panose="02020603050405020304" pitchFamily="18" charset="0"/>
              </a:rPr>
              <a:t>Year 5 GP placements  C19   			C25</a:t>
            </a:r>
          </a:p>
          <a:p>
            <a:pPr marL="0" marR="0" lvl="0" indent="0">
              <a:lnSpc>
                <a:spcPct val="107000"/>
              </a:lnSpc>
              <a:spcBef>
                <a:spcPts val="0"/>
              </a:spcBef>
              <a:spcAft>
                <a:spcPts val="800"/>
              </a:spcAft>
              <a:buNone/>
            </a:pPr>
            <a:endParaRPr lang="en-US" sz="9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11200" kern="100" dirty="0">
                <a:effectLst/>
                <a:latin typeface="Calibri" panose="020F0502020204030204" pitchFamily="34" charset="0"/>
                <a:ea typeface="Calibri" panose="020F0502020204030204" pitchFamily="34" charset="0"/>
                <a:cs typeface="Times New Roman" panose="02020603050405020304" pitchFamily="18" charset="0"/>
              </a:rPr>
              <a:t>From 5 weeks (2x2 plus 1 week Assistantship) to </a:t>
            </a:r>
            <a:r>
              <a:rPr lang="en-US" sz="11200" b="1" kern="100" dirty="0">
                <a:effectLst/>
                <a:latin typeface="Calibri" panose="020F0502020204030204" pitchFamily="34" charset="0"/>
                <a:ea typeface="Calibri" panose="020F0502020204030204" pitchFamily="34" charset="0"/>
                <a:cs typeface="Times New Roman" panose="02020603050405020304" pitchFamily="18" charset="0"/>
              </a:rPr>
              <a:t>7 weeks continuously</a:t>
            </a:r>
          </a:p>
          <a:p>
            <a:pPr lvl="1">
              <a:lnSpc>
                <a:spcPct val="107000"/>
              </a:lnSpc>
              <a:spcBef>
                <a:spcPts val="0"/>
              </a:spcBef>
              <a:spcAft>
                <a:spcPts val="800"/>
              </a:spcAft>
              <a:buFont typeface="Wingdings" panose="05000000000000000000" pitchFamily="2" charset="2"/>
              <a:buChar char="§"/>
            </a:pPr>
            <a:r>
              <a:rPr lang="en-US" sz="11200" kern="100" dirty="0">
                <a:effectLst/>
                <a:latin typeface="Calibri" panose="020F0502020204030204" pitchFamily="34" charset="0"/>
                <a:ea typeface="Calibri" panose="020F0502020204030204" pitchFamily="34" charset="0"/>
                <a:cs typeface="Times New Roman" panose="02020603050405020304" pitchFamily="18" charset="0"/>
              </a:rPr>
              <a:t>1 x induction instead of 3x</a:t>
            </a:r>
          </a:p>
          <a:p>
            <a:pPr lvl="1">
              <a:lnSpc>
                <a:spcPct val="107000"/>
              </a:lnSpc>
              <a:spcBef>
                <a:spcPts val="0"/>
              </a:spcBef>
              <a:spcAft>
                <a:spcPts val="800"/>
              </a:spcAft>
              <a:buFont typeface="Wingdings" panose="05000000000000000000" pitchFamily="2" charset="2"/>
              <a:buChar char="§"/>
            </a:pPr>
            <a:r>
              <a:rPr lang="en-US" sz="11200" kern="100" dirty="0">
                <a:latin typeface="Calibri" panose="020F0502020204030204" pitchFamily="34" charset="0"/>
                <a:ea typeface="Calibri" panose="020F0502020204030204" pitchFamily="34" charset="0"/>
                <a:cs typeface="Times New Roman" panose="02020603050405020304" pitchFamily="18" charset="0"/>
              </a:rPr>
              <a:t>Students become part of the team (and community….)</a:t>
            </a:r>
            <a:endParaRPr lang="en-US" sz="112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buFont typeface="Wingdings" panose="05000000000000000000" pitchFamily="2" charset="2"/>
              <a:buChar char="§"/>
            </a:pPr>
            <a:r>
              <a:rPr lang="en-US" sz="11200" kern="100" dirty="0">
                <a:latin typeface="Calibri" panose="020F0502020204030204" pitchFamily="34" charset="0"/>
                <a:ea typeface="Calibri" panose="020F0502020204030204" pitchFamily="34" charset="0"/>
                <a:cs typeface="Times New Roman" panose="02020603050405020304" pitchFamily="18" charset="0"/>
              </a:rPr>
              <a:t>Mo</a:t>
            </a:r>
            <a:r>
              <a:rPr lang="en-US" sz="11200" kern="100" dirty="0">
                <a:effectLst/>
                <a:latin typeface="Calibri" panose="020F0502020204030204" pitchFamily="34" charset="0"/>
                <a:ea typeface="Calibri" panose="020F0502020204030204" pitchFamily="34" charset="0"/>
                <a:cs typeface="Times New Roman" panose="02020603050405020304" pitchFamily="18" charset="0"/>
              </a:rPr>
              <a:t>re and more independent and increased complexity</a:t>
            </a:r>
          </a:p>
          <a:p>
            <a:pPr marL="0" indent="0">
              <a:lnSpc>
                <a:spcPct val="107000"/>
              </a:lnSpc>
              <a:spcBef>
                <a:spcPts val="0"/>
              </a:spcBef>
              <a:spcAft>
                <a:spcPts val="800"/>
              </a:spcAft>
              <a:buNone/>
            </a:pPr>
            <a:endParaRPr lang="en-US" sz="1120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12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Wingdings" panose="05000000000000000000" pitchFamily="2" charset="2"/>
              <a:buChar char="§"/>
            </a:pPr>
            <a:r>
              <a:rPr lang="en-US" sz="11200" kern="100" dirty="0">
                <a:latin typeface="Calibri" panose="020F0502020204030204" pitchFamily="34" charset="0"/>
                <a:ea typeface="Calibri" panose="020F0502020204030204" pitchFamily="34" charset="0"/>
                <a:cs typeface="Times New Roman" panose="02020603050405020304" pitchFamily="18" charset="0"/>
              </a:rPr>
              <a:t>After written MLA exam</a:t>
            </a:r>
          </a:p>
          <a:p>
            <a:pPr marL="0" indent="0">
              <a:lnSpc>
                <a:spcPct val="107000"/>
              </a:lnSpc>
              <a:spcBef>
                <a:spcPts val="0"/>
              </a:spcBef>
              <a:spcAft>
                <a:spcPts val="800"/>
              </a:spcAft>
              <a:buNone/>
            </a:pPr>
            <a:endParaRPr lang="en-US" sz="112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Font typeface="Wingdings" panose="05000000000000000000" pitchFamily="2" charset="2"/>
              <a:buChar char="§"/>
            </a:pPr>
            <a:endParaRPr lang="en-US" sz="1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cs typeface="Arial"/>
            </a:endParaRPr>
          </a:p>
        </p:txBody>
      </p:sp>
      <p:sp>
        <p:nvSpPr>
          <p:cNvPr id="3" name="Arrow: Right 2">
            <a:extLst>
              <a:ext uri="{FF2B5EF4-FFF2-40B4-BE49-F238E27FC236}">
                <a16:creationId xmlns:a16="http://schemas.microsoft.com/office/drawing/2014/main" id="{D06FB5AA-F291-79CC-2148-F6ADDC9E0137}"/>
              </a:ext>
            </a:extLst>
          </p:cNvPr>
          <p:cNvSpPr/>
          <p:nvPr/>
        </p:nvSpPr>
        <p:spPr>
          <a:xfrm>
            <a:off x="5532489" y="1200639"/>
            <a:ext cx="2049792" cy="48463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039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405109-9A4C-5C90-EEE6-18092FBDE3CB}"/>
              </a:ext>
            </a:extLst>
          </p:cNvPr>
          <p:cNvSpPr>
            <a:spLocks noGrp="1"/>
          </p:cNvSpPr>
          <p:nvPr>
            <p:ph type="body" sz="quarter" idx="12"/>
          </p:nvPr>
        </p:nvSpPr>
        <p:spPr>
          <a:xfrm>
            <a:off x="366848" y="118669"/>
            <a:ext cx="10594282" cy="757210"/>
          </a:xfrm>
        </p:spPr>
        <p:txBody>
          <a:bodyPr>
            <a:normAutofit/>
          </a:bodyPr>
          <a:lstStyle/>
          <a:p>
            <a:r>
              <a:rPr lang="en-US" sz="3600" dirty="0"/>
              <a:t>The Learning Outcomes - summary</a:t>
            </a:r>
          </a:p>
        </p:txBody>
      </p:sp>
      <p:sp>
        <p:nvSpPr>
          <p:cNvPr id="3" name="Text Placeholder 2">
            <a:extLst>
              <a:ext uri="{FF2B5EF4-FFF2-40B4-BE49-F238E27FC236}">
                <a16:creationId xmlns:a16="http://schemas.microsoft.com/office/drawing/2014/main" id="{0A20D92B-20F6-BA64-1501-48AA78737EF6}"/>
              </a:ext>
            </a:extLst>
          </p:cNvPr>
          <p:cNvSpPr>
            <a:spLocks noGrp="1"/>
          </p:cNvSpPr>
          <p:nvPr>
            <p:ph type="body" sz="quarter" idx="13"/>
          </p:nvPr>
        </p:nvSpPr>
        <p:spPr>
          <a:xfrm>
            <a:off x="366848" y="822873"/>
            <a:ext cx="11458303" cy="5895035"/>
          </a:xfrm>
        </p:spPr>
        <p:txBody>
          <a:bodyPr>
            <a:normAutofit fontScale="92500" lnSpcReduction="20000"/>
          </a:bodyPr>
          <a:lstStyle/>
          <a:p>
            <a:pPr marL="342900" lvl="0" indent="-342900">
              <a:lnSpc>
                <a:spcPct val="115000"/>
              </a:lnSpc>
              <a:buFont typeface="+mj-lt"/>
              <a:buAutoNum type="arabicPeriod"/>
            </a:pPr>
            <a:r>
              <a:rPr lang="en-US" sz="2200" kern="100" dirty="0" err="1">
                <a:effectLst/>
                <a:ea typeface="Aptos" panose="020B0004020202020204" pitchFamily="34" charset="0"/>
                <a:cs typeface="Times New Roman" panose="02020603050405020304" pitchFamily="18" charset="0"/>
              </a:rPr>
              <a:t>Recognise</a:t>
            </a:r>
            <a:r>
              <a:rPr lang="en-US" sz="2200" kern="100" dirty="0">
                <a:effectLst/>
                <a:ea typeface="Aptos" panose="020B0004020202020204" pitchFamily="34" charset="0"/>
                <a:cs typeface="Times New Roman" panose="02020603050405020304" pitchFamily="18" charset="0"/>
              </a:rPr>
              <a:t> and manage the acutely ill patient </a:t>
            </a:r>
          </a:p>
          <a:p>
            <a:pPr marL="342900" lvl="0" indent="-342900">
              <a:lnSpc>
                <a:spcPct val="115000"/>
              </a:lnSpc>
              <a:buFont typeface="+mj-lt"/>
              <a:buAutoNum type="arabicPeriod"/>
            </a:pPr>
            <a:r>
              <a:rPr lang="en-US" sz="2200" kern="100" dirty="0">
                <a:effectLst/>
                <a:ea typeface="Aptos" panose="020B0004020202020204" pitchFamily="34" charset="0"/>
                <a:cs typeface="Times New Roman" panose="02020603050405020304" pitchFamily="18" charset="0"/>
              </a:rPr>
              <a:t>Diagnose common presentations and conditions</a:t>
            </a:r>
          </a:p>
          <a:p>
            <a:pPr marL="342900" lvl="0" indent="-342900">
              <a:lnSpc>
                <a:spcPct val="115000"/>
              </a:lnSpc>
              <a:buFont typeface="+mj-lt"/>
              <a:buAutoNum type="arabicPeriod"/>
            </a:pPr>
            <a:r>
              <a:rPr lang="en-GB" sz="2200" kern="100" dirty="0">
                <a:effectLst/>
                <a:ea typeface="Aptos" panose="020B0004020202020204" pitchFamily="34" charset="0"/>
                <a:cs typeface="Times New Roman" panose="02020603050405020304" pitchFamily="18" charset="0"/>
              </a:rPr>
              <a:t>Appreciate the importance of clinical, psychological, spiritual, religious, social, and cultural factors in establishing why people present to healthcare services and suffer disease and illness. </a:t>
            </a:r>
          </a:p>
          <a:p>
            <a:pPr marL="342900" lvl="0" indent="-342900">
              <a:lnSpc>
                <a:spcPct val="115000"/>
              </a:lnSpc>
              <a:buFont typeface="+mj-lt"/>
              <a:buAutoNum type="arabicPeriod"/>
            </a:pPr>
            <a:r>
              <a:rPr lang="en-GB" sz="2200" kern="100" dirty="0">
                <a:effectLst/>
                <a:ea typeface="Aptos" panose="020B0004020202020204" pitchFamily="34" charset="0"/>
                <a:cs typeface="Times New Roman" panose="02020603050405020304" pitchFamily="18" charset="0"/>
              </a:rPr>
              <a:t>Demonstrate a patient-centred, holistic approach to management and treatment of their illness. </a:t>
            </a:r>
            <a:endParaRPr lang="en-US" sz="2200" kern="100" dirty="0">
              <a:effectLst/>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pPr>
            <a:r>
              <a:rPr lang="en-US" sz="2200" kern="100" dirty="0">
                <a:effectLst/>
                <a:ea typeface="Aptos" panose="020B0004020202020204" pitchFamily="34" charset="0"/>
                <a:cs typeface="Times New Roman" panose="02020603050405020304" pitchFamily="18" charset="0"/>
              </a:rPr>
              <a:t>Communicate effectively with patients, their families/carers and with team members</a:t>
            </a:r>
          </a:p>
          <a:p>
            <a:pPr marL="342900" lvl="0" indent="-342900">
              <a:lnSpc>
                <a:spcPct val="115000"/>
              </a:lnSpc>
              <a:buFont typeface="+mj-lt"/>
              <a:buAutoNum type="arabicPeriod"/>
            </a:pPr>
            <a:r>
              <a:rPr lang="en-US" sz="2200" kern="100" dirty="0">
                <a:effectLst/>
                <a:ea typeface="Aptos" panose="020B0004020202020204" pitchFamily="34" charset="0"/>
                <a:cs typeface="Times New Roman" panose="02020603050405020304" pitchFamily="18" charset="0"/>
              </a:rPr>
              <a:t>Understand and deal with multi-morbidity, complexity and risk</a:t>
            </a:r>
          </a:p>
          <a:p>
            <a:pPr marL="342900" lvl="0" indent="-342900">
              <a:lnSpc>
                <a:spcPct val="115000"/>
              </a:lnSpc>
              <a:buFont typeface="+mj-lt"/>
              <a:buAutoNum type="arabicPeriod"/>
            </a:pPr>
            <a:r>
              <a:rPr lang="en-US" sz="2200" kern="100" dirty="0">
                <a:effectLst/>
                <a:ea typeface="Aptos" panose="020B0004020202020204" pitchFamily="34" charset="0"/>
                <a:cs typeface="Times New Roman" panose="02020603050405020304" pitchFamily="18" charset="0"/>
              </a:rPr>
              <a:t>Holistically develop a plan to manage patients in their post-acute phase </a:t>
            </a:r>
          </a:p>
          <a:p>
            <a:pPr marL="342900" lvl="0" indent="-342900">
              <a:lnSpc>
                <a:spcPct val="115000"/>
              </a:lnSpc>
              <a:buFont typeface="+mj-lt"/>
              <a:buAutoNum type="arabicPeriod"/>
            </a:pPr>
            <a:r>
              <a:rPr lang="en-US" sz="2200" kern="100" dirty="0" err="1">
                <a:effectLst/>
                <a:ea typeface="Aptos" panose="020B0004020202020204" pitchFamily="34" charset="0"/>
                <a:cs typeface="Times New Roman" panose="02020603050405020304" pitchFamily="18" charset="0"/>
              </a:rPr>
              <a:t>Recognise</a:t>
            </a:r>
            <a:r>
              <a:rPr lang="en-US" sz="2200" kern="100" dirty="0">
                <a:effectLst/>
                <a:ea typeface="Aptos" panose="020B0004020202020204" pitchFamily="34" charset="0"/>
                <a:cs typeface="Times New Roman" panose="02020603050405020304" pitchFamily="18" charset="0"/>
              </a:rPr>
              <a:t> the holistic care, ethical considerations and communication around palliative and end-of-life care including ceiling of care </a:t>
            </a:r>
          </a:p>
          <a:p>
            <a:pPr marL="342900" lvl="0" indent="-342900">
              <a:lnSpc>
                <a:spcPct val="115000"/>
              </a:lnSpc>
              <a:buFont typeface="+mj-lt"/>
              <a:buAutoNum type="arabicPeriod"/>
            </a:pPr>
            <a:r>
              <a:rPr lang="en-GB" sz="2200" kern="100" dirty="0">
                <a:effectLst/>
                <a:ea typeface="Aptos" panose="020B0004020202020204" pitchFamily="34" charset="0"/>
                <a:cs typeface="Times New Roman" panose="02020603050405020304" pitchFamily="18" charset="0"/>
              </a:rPr>
              <a:t>Recognise opportunities preventing disease and promoting health </a:t>
            </a:r>
            <a:endParaRPr lang="en-US" sz="2200" kern="100" dirty="0">
              <a:effectLst/>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pPr>
            <a:r>
              <a:rPr lang="en-US" sz="2200" kern="100" dirty="0">
                <a:effectLst/>
                <a:ea typeface="Aptos" panose="020B0004020202020204" pitchFamily="34" charset="0"/>
                <a:cs typeface="Times New Roman" panose="02020603050405020304" pitchFamily="18" charset="0"/>
              </a:rPr>
              <a:t>Reflect on the impact on practitioner wellbeing of delivering healthcare</a:t>
            </a:r>
          </a:p>
          <a:p>
            <a:pPr marL="342900" lvl="0" indent="-342900">
              <a:lnSpc>
                <a:spcPct val="115000"/>
              </a:lnSpc>
              <a:buFont typeface="+mj-lt"/>
              <a:buAutoNum type="arabicPeriod"/>
            </a:pPr>
            <a:r>
              <a:rPr lang="en-US" sz="2200" kern="100" dirty="0">
                <a:effectLst/>
                <a:ea typeface="Aptos" panose="020B0004020202020204" pitchFamily="34" charset="0"/>
                <a:cs typeface="Times New Roman" panose="02020603050405020304" pitchFamily="18" charset="0"/>
              </a:rPr>
              <a:t>Integrate global and population healthcare principles in the provision of sustainable, effective patient care</a:t>
            </a:r>
          </a:p>
          <a:p>
            <a:pPr marL="342900" lvl="0" indent="-342900">
              <a:lnSpc>
                <a:spcPct val="115000"/>
              </a:lnSpc>
              <a:buFont typeface="+mj-lt"/>
              <a:buAutoNum type="arabicPeriod"/>
            </a:pPr>
            <a:r>
              <a:rPr lang="en-US" sz="2200" kern="100" dirty="0">
                <a:effectLst/>
                <a:ea typeface="Aptos" panose="020B0004020202020204" pitchFamily="34" charset="0"/>
                <a:cs typeface="Times New Roman" panose="02020603050405020304" pitchFamily="18" charset="0"/>
              </a:rPr>
              <a:t>Act according to professional values and within legal and ethical frameworks</a:t>
            </a:r>
            <a:endParaRPr lang="en-US" dirty="0"/>
          </a:p>
        </p:txBody>
      </p:sp>
    </p:spTree>
    <p:extLst>
      <p:ext uri="{BB962C8B-B14F-4D97-AF65-F5344CB8AC3E}">
        <p14:creationId xmlns:p14="http://schemas.microsoft.com/office/powerpoint/2010/main" val="989851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AF411-8E68-6F4F-2189-E7C600347D14}"/>
              </a:ext>
            </a:extLst>
          </p:cNvPr>
          <p:cNvSpPr>
            <a:spLocks noGrp="1"/>
          </p:cNvSpPr>
          <p:nvPr>
            <p:ph type="body" sz="quarter" idx="12"/>
          </p:nvPr>
        </p:nvSpPr>
        <p:spPr>
          <a:xfrm>
            <a:off x="548639" y="492737"/>
            <a:ext cx="10902625" cy="878864"/>
          </a:xfrm>
        </p:spPr>
        <p:txBody>
          <a:bodyPr/>
          <a:lstStyle/>
          <a:p>
            <a:r>
              <a:rPr lang="en-US" dirty="0"/>
              <a:t>Main points</a:t>
            </a:r>
          </a:p>
        </p:txBody>
      </p:sp>
      <p:sp>
        <p:nvSpPr>
          <p:cNvPr id="3" name="Text Placeholder 2">
            <a:extLst>
              <a:ext uri="{FF2B5EF4-FFF2-40B4-BE49-F238E27FC236}">
                <a16:creationId xmlns:a16="http://schemas.microsoft.com/office/drawing/2014/main" id="{A7F96710-58C1-9F02-439D-85D0CA36AD0B}"/>
              </a:ext>
            </a:extLst>
          </p:cNvPr>
          <p:cNvSpPr>
            <a:spLocks noGrp="1"/>
          </p:cNvSpPr>
          <p:nvPr>
            <p:ph type="body" sz="quarter" idx="13"/>
          </p:nvPr>
        </p:nvSpPr>
        <p:spPr>
          <a:xfrm>
            <a:off x="701039" y="2304608"/>
            <a:ext cx="11033761" cy="3228500"/>
          </a:xfrm>
        </p:spPr>
        <p:txBody>
          <a:bodyPr>
            <a:normAutofit fontScale="85000" lnSpcReduction="20000"/>
          </a:bodyPr>
          <a:lstStyle/>
          <a:p>
            <a:pPr marL="0" indent="0">
              <a:buNone/>
            </a:pPr>
            <a:r>
              <a:rPr lang="en-US" sz="3200" dirty="0"/>
              <a:t>When to expect the students</a:t>
            </a:r>
          </a:p>
          <a:p>
            <a:pPr marL="0" indent="0">
              <a:buNone/>
            </a:pPr>
            <a:r>
              <a:rPr lang="en-US" sz="3200" dirty="0"/>
              <a:t>How to prepare</a:t>
            </a:r>
          </a:p>
          <a:p>
            <a:pPr marL="0" indent="0">
              <a:buNone/>
            </a:pPr>
            <a:r>
              <a:rPr lang="en-US" sz="3200" dirty="0"/>
              <a:t>Timetable and induction</a:t>
            </a:r>
          </a:p>
          <a:p>
            <a:pPr marL="0" indent="0">
              <a:buNone/>
            </a:pPr>
            <a:r>
              <a:rPr lang="en-US" sz="3200" dirty="0"/>
              <a:t>Understanding the curriculum and progression</a:t>
            </a:r>
          </a:p>
          <a:p>
            <a:pPr marL="0" indent="0">
              <a:buNone/>
            </a:pPr>
            <a:r>
              <a:rPr lang="en-US" sz="3200" dirty="0"/>
              <a:t>What is expected from the students</a:t>
            </a:r>
          </a:p>
          <a:p>
            <a:pPr marL="0" indent="0">
              <a:buNone/>
            </a:pPr>
            <a:r>
              <a:rPr lang="en-US" sz="3200" dirty="0"/>
              <a:t>Learning needs and activities</a:t>
            </a:r>
          </a:p>
          <a:p>
            <a:pPr marL="0" indent="0">
              <a:buNone/>
            </a:pPr>
            <a:r>
              <a:rPr lang="en-US" sz="3200" dirty="0" err="1"/>
              <a:t>MyProgress</a:t>
            </a:r>
            <a:r>
              <a:rPr lang="en-US" sz="3200" dirty="0"/>
              <a:t> -feedback</a:t>
            </a:r>
          </a:p>
          <a:p>
            <a:pPr marL="0" indent="0">
              <a:buNone/>
            </a:pPr>
            <a:endParaRPr lang="en-US" dirty="0"/>
          </a:p>
        </p:txBody>
      </p:sp>
    </p:spTree>
    <p:extLst>
      <p:ext uri="{BB962C8B-B14F-4D97-AF65-F5344CB8AC3E}">
        <p14:creationId xmlns:p14="http://schemas.microsoft.com/office/powerpoint/2010/main" val="628659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7C85D7-E19A-F7EE-D1C0-020E9C782717}"/>
              </a:ext>
            </a:extLst>
          </p:cNvPr>
          <p:cNvSpPr>
            <a:spLocks noGrp="1"/>
          </p:cNvSpPr>
          <p:nvPr>
            <p:ph type="body" sz="quarter" idx="12"/>
          </p:nvPr>
        </p:nvSpPr>
        <p:spPr>
          <a:xfrm>
            <a:off x="1190897" y="2207868"/>
            <a:ext cx="8530045" cy="1402269"/>
          </a:xfrm>
        </p:spPr>
        <p:txBody>
          <a:bodyPr>
            <a:noAutofit/>
          </a:bodyPr>
          <a:lstStyle/>
          <a:p>
            <a:r>
              <a:rPr lang="en-US" sz="6000" dirty="0"/>
              <a:t>Plenary and questions</a:t>
            </a:r>
          </a:p>
        </p:txBody>
      </p:sp>
    </p:spTree>
    <p:extLst>
      <p:ext uri="{BB962C8B-B14F-4D97-AF65-F5344CB8AC3E}">
        <p14:creationId xmlns:p14="http://schemas.microsoft.com/office/powerpoint/2010/main" val="1288429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CA131F-5411-E500-3D6C-75504A5C541E}"/>
              </a:ext>
            </a:extLst>
          </p:cNvPr>
          <p:cNvSpPr>
            <a:spLocks noGrp="1"/>
          </p:cNvSpPr>
          <p:nvPr>
            <p:ph type="body" sz="quarter" idx="13"/>
          </p:nvPr>
        </p:nvSpPr>
        <p:spPr>
          <a:xfrm>
            <a:off x="536716" y="1848293"/>
            <a:ext cx="11118568" cy="4247708"/>
          </a:xfrm>
        </p:spPr>
        <p:txBody>
          <a:bodyPr>
            <a:normAutofit/>
          </a:bodyPr>
          <a:lstStyle/>
          <a:p>
            <a:pPr marL="0" indent="0">
              <a:buNone/>
            </a:pPr>
            <a:r>
              <a:rPr lang="en-US" sz="2400" dirty="0"/>
              <a:t>When are the students coming to the practice? Are there any days/weeks they will not be in practice?</a:t>
            </a:r>
          </a:p>
          <a:p>
            <a:pPr marL="0" indent="0">
              <a:buNone/>
            </a:pPr>
            <a:r>
              <a:rPr lang="en-US" sz="2400" dirty="0"/>
              <a:t>What is expected from the tutor and the practice?</a:t>
            </a:r>
          </a:p>
          <a:p>
            <a:pPr marL="0" indent="0">
              <a:buNone/>
            </a:pPr>
            <a:r>
              <a:rPr lang="en-US" sz="2400" dirty="0"/>
              <a:t>How has the student progressed until now and how can we help the student to progress further? What if I have a concern?</a:t>
            </a:r>
          </a:p>
          <a:p>
            <a:pPr marL="0" indent="0">
              <a:buNone/>
            </a:pPr>
            <a:r>
              <a:rPr lang="en-US" sz="2400" dirty="0"/>
              <a:t>What kind of learning activities will the student be looking for or should we signpost the student to?</a:t>
            </a:r>
          </a:p>
          <a:p>
            <a:pPr marL="0" indent="0">
              <a:buNone/>
            </a:pPr>
            <a:r>
              <a:rPr lang="en-US" sz="2400" dirty="0"/>
              <a:t>What is expected from the student?</a:t>
            </a:r>
          </a:p>
          <a:p>
            <a:pPr marL="0" indent="0">
              <a:buNone/>
            </a:pPr>
            <a:r>
              <a:rPr lang="en-US" sz="2400" dirty="0"/>
              <a:t>Is there any signing off to be done?</a:t>
            </a:r>
          </a:p>
          <a:p>
            <a:pPr marL="0" indent="0">
              <a:buNone/>
            </a:pPr>
            <a:endParaRPr lang="en-US" dirty="0"/>
          </a:p>
          <a:p>
            <a:pPr marL="0" indent="0">
              <a:buNone/>
            </a:pPr>
            <a:endParaRPr lang="en-US" dirty="0"/>
          </a:p>
          <a:p>
            <a:pPr marL="0" indent="0">
              <a:buNone/>
            </a:pPr>
            <a:endParaRPr lang="en-US" dirty="0"/>
          </a:p>
        </p:txBody>
      </p:sp>
      <p:pic>
        <p:nvPicPr>
          <p:cNvPr id="2" name="Picture 4" descr="Free Question Help illustration and picture">
            <a:extLst>
              <a:ext uri="{FF2B5EF4-FFF2-40B4-BE49-F238E27FC236}">
                <a16:creationId xmlns:a16="http://schemas.microsoft.com/office/drawing/2014/main" id="{6979680C-F583-B7D2-8CE7-D3A239F5947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68632" y="262522"/>
            <a:ext cx="891895" cy="145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5206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42F007-0B7F-7DCB-C67C-6ECF5342C9F6}"/>
              </a:ext>
            </a:extLst>
          </p:cNvPr>
          <p:cNvPicPr>
            <a:picLocks noChangeAspect="1"/>
          </p:cNvPicPr>
          <p:nvPr/>
        </p:nvPicPr>
        <p:blipFill rotWithShape="1">
          <a:blip r:embed="rId2"/>
          <a:srcRect l="59196" t="33810" r="3571" b="5393"/>
          <a:stretch/>
        </p:blipFill>
        <p:spPr>
          <a:xfrm>
            <a:off x="2242457" y="468084"/>
            <a:ext cx="6096000" cy="5599331"/>
          </a:xfrm>
          <a:prstGeom prst="rect">
            <a:avLst/>
          </a:prstGeom>
        </p:spPr>
      </p:pic>
    </p:spTree>
    <p:extLst>
      <p:ext uri="{BB962C8B-B14F-4D97-AF65-F5344CB8AC3E}">
        <p14:creationId xmlns:p14="http://schemas.microsoft.com/office/powerpoint/2010/main" val="12090096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E71185-03C2-6312-FF8A-E88763C2FD84}"/>
              </a:ext>
            </a:extLst>
          </p:cNvPr>
          <p:cNvSpPr>
            <a:spLocks noGrp="1"/>
          </p:cNvSpPr>
          <p:nvPr>
            <p:ph type="body" sz="quarter" idx="13"/>
          </p:nvPr>
        </p:nvSpPr>
        <p:spPr>
          <a:xfrm>
            <a:off x="1016725" y="1104266"/>
            <a:ext cx="9760131" cy="4240620"/>
          </a:xfrm>
        </p:spPr>
        <p:txBody>
          <a:bodyPr>
            <a:normAutofit/>
          </a:bodyPr>
          <a:lstStyle/>
          <a:p>
            <a:pPr marL="114300" indent="0" algn="l">
              <a:buNone/>
            </a:pPr>
            <a:r>
              <a:rPr lang="en-GB" sz="3200" b="1" i="0" dirty="0">
                <a:solidFill>
                  <a:srgbClr val="242424"/>
                </a:solidFill>
                <a:effectLst/>
                <a:highlight>
                  <a:srgbClr val="FFFFFF"/>
                </a:highlight>
              </a:rPr>
              <a:t>Survey- Annual Practice Return (15</a:t>
            </a:r>
            <a:r>
              <a:rPr lang="en-GB" sz="3200" b="1" i="0" baseline="30000" dirty="0">
                <a:solidFill>
                  <a:srgbClr val="242424"/>
                </a:solidFill>
                <a:effectLst/>
                <a:highlight>
                  <a:srgbClr val="FFFFFF"/>
                </a:highlight>
              </a:rPr>
              <a:t>th</a:t>
            </a:r>
            <a:r>
              <a:rPr lang="en-GB" sz="3200" b="1" i="0" dirty="0">
                <a:solidFill>
                  <a:srgbClr val="242424"/>
                </a:solidFill>
                <a:effectLst/>
                <a:highlight>
                  <a:srgbClr val="FFFFFF"/>
                </a:highlight>
              </a:rPr>
              <a:t> of June)</a:t>
            </a:r>
          </a:p>
          <a:p>
            <a:pPr marL="114300" indent="0" algn="l">
              <a:buNone/>
            </a:pPr>
            <a:r>
              <a:rPr lang="en-GB" sz="3200" b="0" i="0" dirty="0">
                <a:solidFill>
                  <a:srgbClr val="000000"/>
                </a:solidFill>
                <a:effectLst/>
                <a:highlight>
                  <a:srgbClr val="FFFFFF"/>
                </a:highlight>
              </a:rPr>
              <a:t>If you taught medical students from any year group in 2023-24 </a:t>
            </a:r>
          </a:p>
          <a:p>
            <a:pPr marL="114300" indent="0" algn="l">
              <a:buNone/>
            </a:pPr>
            <a:r>
              <a:rPr lang="en-GB" sz="3200" b="0" i="0" dirty="0">
                <a:solidFill>
                  <a:srgbClr val="000000"/>
                </a:solidFill>
                <a:effectLst/>
                <a:highlight>
                  <a:srgbClr val="FFFFFF"/>
                </a:highlight>
              </a:rPr>
              <a:t>Tell us how we can continue to improve medical student education in GP</a:t>
            </a:r>
            <a:r>
              <a:rPr lang="en-GB" sz="3200" b="0" i="0" dirty="0">
                <a:solidFill>
                  <a:srgbClr val="242424"/>
                </a:solidFill>
                <a:effectLst/>
                <a:highlight>
                  <a:srgbClr val="FFFFFF"/>
                </a:highlight>
              </a:rPr>
              <a:t> and support your team including the process of availability and allocations</a:t>
            </a:r>
            <a:r>
              <a:rPr lang="en-GB" sz="3200" b="0" i="0" dirty="0">
                <a:solidFill>
                  <a:srgbClr val="000000"/>
                </a:solidFill>
                <a:effectLst/>
                <a:highlight>
                  <a:srgbClr val="FFFFFF"/>
                </a:highlight>
              </a:rPr>
              <a:t>.</a:t>
            </a:r>
            <a:r>
              <a:rPr lang="en-GB" sz="3200" b="0" i="0" dirty="0">
                <a:solidFill>
                  <a:srgbClr val="242424"/>
                </a:solidFill>
                <a:effectLst/>
                <a:highlight>
                  <a:srgbClr val="FFFFFF"/>
                </a:highlight>
              </a:rPr>
              <a:t> </a:t>
            </a:r>
          </a:p>
          <a:p>
            <a:pPr marL="114300" indent="0" algn="l">
              <a:buNone/>
            </a:pPr>
            <a:r>
              <a:rPr lang="en-GB" sz="3200" b="0" i="0" u="sng" dirty="0">
                <a:solidFill>
                  <a:srgbClr val="0000FF"/>
                </a:solidFill>
                <a:effectLst/>
                <a:highlight>
                  <a:srgbClr val="FFFFFF"/>
                </a:highlight>
                <a:hlinkClick r:id="rId2" tooltip="Original URL: https://forms.office.com/e/z5Td85DBQS. Click or tap if you trust this link."/>
              </a:rPr>
              <a:t>https://forms.office.com/e/z5Td85DBQS</a:t>
            </a:r>
            <a:endParaRPr lang="en-GB" sz="3200" b="0" i="0" dirty="0">
              <a:solidFill>
                <a:srgbClr val="242424"/>
              </a:solidFill>
              <a:effectLst/>
              <a:highlight>
                <a:srgbClr val="FFFFFF"/>
              </a:highlight>
            </a:endParaRPr>
          </a:p>
          <a:p>
            <a:pPr marL="0" indent="0">
              <a:buNone/>
            </a:pPr>
            <a:endParaRPr lang="en-US" dirty="0"/>
          </a:p>
        </p:txBody>
      </p:sp>
    </p:spTree>
    <p:extLst>
      <p:ext uri="{BB962C8B-B14F-4D97-AF65-F5344CB8AC3E}">
        <p14:creationId xmlns:p14="http://schemas.microsoft.com/office/powerpoint/2010/main" val="26951098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CC9D52-BFC2-7938-923B-C80D23656B1E}"/>
              </a:ext>
            </a:extLst>
          </p:cNvPr>
          <p:cNvSpPr txBox="1"/>
          <p:nvPr/>
        </p:nvSpPr>
        <p:spPr>
          <a:xfrm>
            <a:off x="914400" y="1219200"/>
            <a:ext cx="10297886" cy="4247317"/>
          </a:xfrm>
          <a:prstGeom prst="rect">
            <a:avLst/>
          </a:prstGeom>
          <a:noFill/>
        </p:spPr>
        <p:txBody>
          <a:bodyPr wrap="square">
            <a:spAutoFit/>
          </a:bodyPr>
          <a:lstStyle/>
          <a:p>
            <a:pPr marL="228600" algn="l"/>
            <a:r>
              <a:rPr lang="en-GB" sz="2800" b="1" i="0" dirty="0">
                <a:solidFill>
                  <a:srgbClr val="242424"/>
                </a:solidFill>
                <a:effectLst/>
                <a:highlight>
                  <a:srgbClr val="FFFFFF"/>
                </a:highlight>
              </a:rPr>
              <a:t>Dates for your diaries </a:t>
            </a:r>
          </a:p>
          <a:p>
            <a:pPr marL="228600" algn="l"/>
            <a:r>
              <a:rPr lang="en-GB" sz="2800" b="1" i="0" dirty="0">
                <a:solidFill>
                  <a:srgbClr val="242424"/>
                </a:solidFill>
                <a:effectLst/>
                <a:highlight>
                  <a:srgbClr val="FFFFFF"/>
                </a:highlight>
              </a:rPr>
              <a:t>GP Tutors and Training Meetings for 2024-25</a:t>
            </a:r>
          </a:p>
          <a:p>
            <a:pPr marL="228600" algn="l"/>
            <a:endParaRPr lang="en-GB" sz="2800" dirty="0">
              <a:solidFill>
                <a:srgbClr val="242424"/>
              </a:solidFill>
              <a:highlight>
                <a:srgbClr val="FFFFFF"/>
              </a:highlight>
            </a:endParaRPr>
          </a:p>
          <a:p>
            <a:pPr marL="228600" algn="l"/>
            <a:endParaRPr lang="en-GB" sz="2800" b="0" i="0" dirty="0">
              <a:solidFill>
                <a:srgbClr val="242424"/>
              </a:solidFill>
              <a:effectLst/>
              <a:highlight>
                <a:srgbClr val="FFFFFF"/>
              </a:highlight>
            </a:endParaRPr>
          </a:p>
          <a:p>
            <a:pPr marL="228600" algn="l"/>
            <a:r>
              <a:rPr lang="en-GB" sz="2800" b="0" i="0" dirty="0">
                <a:solidFill>
                  <a:srgbClr val="242424"/>
                </a:solidFill>
                <a:effectLst/>
                <a:highlight>
                  <a:srgbClr val="FFFFFF"/>
                </a:highlight>
              </a:rPr>
              <a:t>Year-5-GP-C25 training:              7</a:t>
            </a:r>
            <a:r>
              <a:rPr lang="en-GB" sz="2800" b="0" i="0" baseline="30000" dirty="0">
                <a:solidFill>
                  <a:srgbClr val="242424"/>
                </a:solidFill>
                <a:effectLst/>
                <a:highlight>
                  <a:srgbClr val="FFFFFF"/>
                </a:highlight>
              </a:rPr>
              <a:t>th</a:t>
            </a:r>
            <a:r>
              <a:rPr lang="en-GB" sz="2800" b="0" i="0" dirty="0">
                <a:solidFill>
                  <a:srgbClr val="242424"/>
                </a:solidFill>
                <a:effectLst/>
                <a:highlight>
                  <a:srgbClr val="FFFFFF"/>
                </a:highlight>
              </a:rPr>
              <a:t> June or 13</a:t>
            </a:r>
            <a:r>
              <a:rPr lang="en-GB" sz="2800" b="0" i="0" baseline="30000" dirty="0">
                <a:solidFill>
                  <a:srgbClr val="242424"/>
                </a:solidFill>
                <a:effectLst/>
                <a:highlight>
                  <a:srgbClr val="FFFFFF"/>
                </a:highlight>
              </a:rPr>
              <a:t>th</a:t>
            </a:r>
            <a:r>
              <a:rPr lang="en-GB" sz="2800" b="0" i="0" dirty="0">
                <a:solidFill>
                  <a:srgbClr val="242424"/>
                </a:solidFill>
                <a:effectLst/>
                <a:highlight>
                  <a:srgbClr val="FFFFFF"/>
                </a:highlight>
              </a:rPr>
              <a:t> June 2024 PM</a:t>
            </a:r>
          </a:p>
          <a:p>
            <a:pPr marL="228600" algn="l"/>
            <a:r>
              <a:rPr lang="en-GB" sz="2800" b="0" i="0" dirty="0">
                <a:solidFill>
                  <a:srgbClr val="242424"/>
                </a:solidFill>
                <a:effectLst/>
                <a:highlight>
                  <a:srgbClr val="FFFFFF"/>
                </a:highlight>
              </a:rPr>
              <a:t>Year-4-GP-C25-training:             26</a:t>
            </a:r>
            <a:r>
              <a:rPr lang="en-GB" sz="2800" b="0" i="0" baseline="30000" dirty="0">
                <a:solidFill>
                  <a:srgbClr val="242424"/>
                </a:solidFill>
                <a:effectLst/>
                <a:highlight>
                  <a:srgbClr val="FFFFFF"/>
                </a:highlight>
              </a:rPr>
              <a:t>th</a:t>
            </a:r>
            <a:r>
              <a:rPr lang="en-GB" sz="2800" b="0" i="0" dirty="0">
                <a:solidFill>
                  <a:srgbClr val="242424"/>
                </a:solidFill>
                <a:effectLst/>
                <a:highlight>
                  <a:srgbClr val="FFFFFF"/>
                </a:highlight>
              </a:rPr>
              <a:t> June 2024 PM      </a:t>
            </a:r>
          </a:p>
          <a:p>
            <a:pPr marL="228600" algn="l"/>
            <a:r>
              <a:rPr lang="en-GB" sz="2800" b="0" i="0" dirty="0">
                <a:solidFill>
                  <a:srgbClr val="242424"/>
                </a:solidFill>
                <a:effectLst/>
                <a:highlight>
                  <a:srgbClr val="FFFFFF"/>
                </a:highlight>
              </a:rPr>
              <a:t>Year-3-GP Training-session:       3</a:t>
            </a:r>
            <a:r>
              <a:rPr lang="en-GB" sz="2800" b="0" i="0" baseline="30000" dirty="0">
                <a:solidFill>
                  <a:srgbClr val="242424"/>
                </a:solidFill>
                <a:effectLst/>
                <a:highlight>
                  <a:srgbClr val="FFFFFF"/>
                </a:highlight>
              </a:rPr>
              <a:t>rd</a:t>
            </a:r>
            <a:r>
              <a:rPr lang="en-GB" sz="2800" b="0" i="0" dirty="0">
                <a:solidFill>
                  <a:srgbClr val="242424"/>
                </a:solidFill>
                <a:effectLst/>
                <a:highlight>
                  <a:srgbClr val="FFFFFF"/>
                </a:highlight>
              </a:rPr>
              <a:t> September 2024 PM         </a:t>
            </a:r>
          </a:p>
          <a:p>
            <a:pPr marL="228600" algn="l"/>
            <a:r>
              <a:rPr lang="en-GB" sz="2800" b="0" i="0" dirty="0">
                <a:solidFill>
                  <a:srgbClr val="242424"/>
                </a:solidFill>
                <a:effectLst/>
                <a:highlight>
                  <a:srgbClr val="FFFFFF"/>
                </a:highlight>
              </a:rPr>
              <a:t>Annual GP Tutor meeting:          4</a:t>
            </a:r>
            <a:r>
              <a:rPr lang="en-GB" sz="2800" b="0" i="0" baseline="30000" dirty="0">
                <a:solidFill>
                  <a:srgbClr val="242424"/>
                </a:solidFill>
                <a:effectLst/>
                <a:highlight>
                  <a:srgbClr val="FFFFFF"/>
                </a:highlight>
              </a:rPr>
              <a:t>th</a:t>
            </a:r>
            <a:r>
              <a:rPr lang="en-GB" sz="2800" b="0" i="0" dirty="0">
                <a:solidFill>
                  <a:srgbClr val="242424"/>
                </a:solidFill>
                <a:effectLst/>
                <a:highlight>
                  <a:srgbClr val="FFFFFF"/>
                </a:highlight>
              </a:rPr>
              <a:t> September 2024 PM         </a:t>
            </a:r>
          </a:p>
          <a:p>
            <a:pPr marL="228600" algn="l"/>
            <a:r>
              <a:rPr lang="en-GB" sz="2800" b="0" i="0" dirty="0">
                <a:solidFill>
                  <a:srgbClr val="242424"/>
                </a:solidFill>
                <a:effectLst/>
                <a:highlight>
                  <a:srgbClr val="FFFFFF"/>
                </a:highlight>
              </a:rPr>
              <a:t>Year 1 &amp; 2 Family Medicine       11</a:t>
            </a:r>
            <a:r>
              <a:rPr lang="en-GB" sz="2800" b="0" i="0" baseline="30000" dirty="0">
                <a:solidFill>
                  <a:srgbClr val="242424"/>
                </a:solidFill>
                <a:effectLst/>
                <a:highlight>
                  <a:srgbClr val="FFFFFF"/>
                </a:highlight>
              </a:rPr>
              <a:t>th</a:t>
            </a:r>
            <a:r>
              <a:rPr lang="en-GB" sz="2800" b="0" i="0" dirty="0">
                <a:solidFill>
                  <a:srgbClr val="242424"/>
                </a:solidFill>
                <a:effectLst/>
                <a:highlight>
                  <a:srgbClr val="FFFFFF"/>
                </a:highlight>
              </a:rPr>
              <a:t> September 2024 PM (in person)</a:t>
            </a:r>
          </a:p>
          <a:p>
            <a:pPr marL="228600" algn="l"/>
            <a:r>
              <a:rPr lang="en-GB" sz="1800" b="0" i="0" dirty="0">
                <a:solidFill>
                  <a:srgbClr val="242424"/>
                </a:solidFill>
                <a:effectLst/>
                <a:highlight>
                  <a:srgbClr val="FFFFFF"/>
                </a:highlight>
                <a:latin typeface="Aptos" panose="020B0004020202020204" pitchFamily="34" charset="0"/>
              </a:rPr>
              <a:t> </a:t>
            </a:r>
            <a:endParaRPr lang="en-GB" sz="1600" b="0" i="0" dirty="0">
              <a:solidFill>
                <a:srgbClr val="242424"/>
              </a:solidFill>
              <a:effectLst/>
              <a:highlight>
                <a:srgbClr val="FFFFFF"/>
              </a:highlight>
              <a:latin typeface="Calibri" panose="020F0502020204030204" pitchFamily="34" charset="0"/>
            </a:endParaRPr>
          </a:p>
        </p:txBody>
      </p:sp>
    </p:spTree>
    <p:extLst>
      <p:ext uri="{BB962C8B-B14F-4D97-AF65-F5344CB8AC3E}">
        <p14:creationId xmlns:p14="http://schemas.microsoft.com/office/powerpoint/2010/main" val="23379728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C1C72C-35A5-838F-77C5-4C7195CB6693}"/>
              </a:ext>
            </a:extLst>
          </p:cNvPr>
          <p:cNvSpPr>
            <a:spLocks noGrp="1"/>
          </p:cNvSpPr>
          <p:nvPr>
            <p:ph type="body" sz="quarter" idx="12"/>
          </p:nvPr>
        </p:nvSpPr>
        <p:spPr>
          <a:xfrm>
            <a:off x="396240" y="368184"/>
            <a:ext cx="6851904" cy="829246"/>
          </a:xfrm>
        </p:spPr>
        <p:txBody>
          <a:bodyPr/>
          <a:lstStyle/>
          <a:p>
            <a:r>
              <a:rPr lang="en-US" dirty="0"/>
              <a:t>Thank you</a:t>
            </a:r>
          </a:p>
        </p:txBody>
      </p:sp>
      <p:sp>
        <p:nvSpPr>
          <p:cNvPr id="4" name="TextBox 3">
            <a:extLst>
              <a:ext uri="{FF2B5EF4-FFF2-40B4-BE49-F238E27FC236}">
                <a16:creationId xmlns:a16="http://schemas.microsoft.com/office/drawing/2014/main" id="{D634852B-2388-3D3E-FC99-351EA8056F30}"/>
              </a:ext>
            </a:extLst>
          </p:cNvPr>
          <p:cNvSpPr txBox="1"/>
          <p:nvPr/>
        </p:nvSpPr>
        <p:spPr>
          <a:xfrm>
            <a:off x="3135087" y="5905041"/>
            <a:ext cx="6760028" cy="584775"/>
          </a:xfrm>
          <a:prstGeom prst="rect">
            <a:avLst/>
          </a:prstGeom>
          <a:noFill/>
        </p:spPr>
        <p:txBody>
          <a:bodyPr wrap="square">
            <a:spAutoFit/>
          </a:bodyPr>
          <a:lstStyle/>
          <a:p>
            <a:r>
              <a:rPr lang="en-US" sz="3200" b="1" dirty="0"/>
              <a:t>https://www.qub.ac.uk/sites/qubgp/</a:t>
            </a:r>
          </a:p>
        </p:txBody>
      </p:sp>
      <p:pic>
        <p:nvPicPr>
          <p:cNvPr id="5" name="Picture 2" descr="Free Sailing Boating photo and picture">
            <a:extLst>
              <a:ext uri="{FF2B5EF4-FFF2-40B4-BE49-F238E27FC236}">
                <a16:creationId xmlns:a16="http://schemas.microsoft.com/office/drawing/2014/main" id="{B8DF7F0E-656A-AF87-EC42-82A6BCBEC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63" y="1331580"/>
            <a:ext cx="6096000" cy="40671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6D98799-3C09-4060-FA51-23CBEA82E329}"/>
              </a:ext>
            </a:extLst>
          </p:cNvPr>
          <p:cNvSpPr txBox="1"/>
          <p:nvPr/>
        </p:nvSpPr>
        <p:spPr>
          <a:xfrm>
            <a:off x="7203749" y="1331580"/>
            <a:ext cx="3573108" cy="1754326"/>
          </a:xfrm>
          <a:prstGeom prst="rect">
            <a:avLst/>
          </a:prstGeom>
          <a:noFill/>
        </p:spPr>
        <p:txBody>
          <a:bodyPr wrap="square">
            <a:spAutoFit/>
          </a:bodyPr>
          <a:lstStyle/>
          <a:p>
            <a:r>
              <a:rPr lang="en-GB" b="1" i="1" dirty="0"/>
              <a:t>He who studies medicine without books sails an uncharted sea, but he who studies medicine without patients does not go to sea at all. </a:t>
            </a:r>
          </a:p>
          <a:p>
            <a:endParaRPr lang="en-GB" b="1" i="1" dirty="0"/>
          </a:p>
          <a:p>
            <a:r>
              <a:rPr lang="en-GB" b="1" i="1" dirty="0"/>
              <a:t>William Osler</a:t>
            </a:r>
            <a:endParaRPr lang="en-US" b="1" i="1" dirty="0"/>
          </a:p>
        </p:txBody>
      </p:sp>
      <p:pic>
        <p:nvPicPr>
          <p:cNvPr id="3" name="Picture 2" descr="Free Eyeglasses World Map photo and picture">
            <a:extLst>
              <a:ext uri="{FF2B5EF4-FFF2-40B4-BE49-F238E27FC236}">
                <a16:creationId xmlns:a16="http://schemas.microsoft.com/office/drawing/2014/main" id="{FFA1EA3C-3C0E-8304-8C07-4BC6DDC3B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0778" y="4204263"/>
            <a:ext cx="1913859" cy="14353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E86FBBF-BF17-1FD8-9B9F-028A735BE4B7}"/>
              </a:ext>
            </a:extLst>
          </p:cNvPr>
          <p:cNvSpPr txBox="1"/>
          <p:nvPr/>
        </p:nvSpPr>
        <p:spPr>
          <a:xfrm>
            <a:off x="6417514" y="5434713"/>
            <a:ext cx="3130985" cy="954107"/>
          </a:xfrm>
          <a:prstGeom prst="rect">
            <a:avLst/>
          </a:prstGeom>
          <a:noFill/>
        </p:spPr>
        <p:txBody>
          <a:bodyPr wrap="none" rtlCol="0">
            <a:spAutoFit/>
          </a:bodyPr>
          <a:lstStyle/>
          <a:p>
            <a:r>
              <a:rPr lang="en-US" sz="2800" dirty="0">
                <a:hlinkClick r:id="rId4"/>
              </a:rPr>
              <a:t>m.dolan@qub.ac.uk</a:t>
            </a:r>
            <a:endParaRPr lang="en-US" sz="2800" dirty="0"/>
          </a:p>
          <a:p>
            <a:endParaRPr lang="en-US" sz="2800" dirty="0"/>
          </a:p>
        </p:txBody>
      </p:sp>
    </p:spTree>
    <p:extLst>
      <p:ext uri="{BB962C8B-B14F-4D97-AF65-F5344CB8AC3E}">
        <p14:creationId xmlns:p14="http://schemas.microsoft.com/office/powerpoint/2010/main" val="2768647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CA131F-5411-E500-3D6C-75504A5C541E}"/>
              </a:ext>
            </a:extLst>
          </p:cNvPr>
          <p:cNvSpPr>
            <a:spLocks noGrp="1"/>
          </p:cNvSpPr>
          <p:nvPr>
            <p:ph type="body" sz="quarter" idx="13"/>
          </p:nvPr>
        </p:nvSpPr>
        <p:spPr>
          <a:xfrm>
            <a:off x="536716" y="1848293"/>
            <a:ext cx="11118568" cy="4247708"/>
          </a:xfrm>
        </p:spPr>
        <p:txBody>
          <a:bodyPr>
            <a:normAutofit/>
          </a:bodyPr>
          <a:lstStyle/>
          <a:p>
            <a:pPr marL="0" indent="0">
              <a:buNone/>
            </a:pPr>
            <a:r>
              <a:rPr lang="en-US" sz="2400" dirty="0"/>
              <a:t>When are the students coming to the practice? Are there any days/weeks they will not be in practice? Attendance and absence?</a:t>
            </a:r>
          </a:p>
          <a:p>
            <a:pPr marL="0" indent="0">
              <a:buNone/>
            </a:pPr>
            <a:r>
              <a:rPr lang="en-US" sz="2400" dirty="0"/>
              <a:t>What is expected from the tutor and the practice?</a:t>
            </a:r>
          </a:p>
          <a:p>
            <a:pPr marL="0" indent="0">
              <a:buNone/>
            </a:pPr>
            <a:r>
              <a:rPr lang="en-US" sz="2400" dirty="0"/>
              <a:t>How has the student progressed until now and how can we help the student to progress further? What if I have concerns?</a:t>
            </a:r>
          </a:p>
          <a:p>
            <a:pPr marL="0" indent="0">
              <a:buNone/>
            </a:pPr>
            <a:r>
              <a:rPr lang="en-US" sz="2400" dirty="0"/>
              <a:t>What kind of learning activities will the student be looking for or should we signpost the student to?</a:t>
            </a:r>
          </a:p>
          <a:p>
            <a:pPr marL="0" indent="0">
              <a:buNone/>
            </a:pPr>
            <a:r>
              <a:rPr lang="en-US" sz="2400" dirty="0"/>
              <a:t>What is expected from the student?</a:t>
            </a:r>
          </a:p>
          <a:p>
            <a:pPr marL="0" indent="0">
              <a:buNone/>
            </a:pPr>
            <a:r>
              <a:rPr lang="en-US" sz="2400" dirty="0"/>
              <a:t>Is there any signing off to be done?</a:t>
            </a:r>
          </a:p>
          <a:p>
            <a:pPr marL="0" indent="0">
              <a:buNone/>
            </a:pPr>
            <a:endParaRPr lang="en-US" dirty="0"/>
          </a:p>
          <a:p>
            <a:pPr marL="0" indent="0">
              <a:buNone/>
            </a:pPr>
            <a:endParaRPr lang="en-US" dirty="0"/>
          </a:p>
          <a:p>
            <a:pPr marL="0" indent="0">
              <a:buNone/>
            </a:pPr>
            <a:endParaRPr lang="en-US" dirty="0"/>
          </a:p>
        </p:txBody>
      </p:sp>
      <p:pic>
        <p:nvPicPr>
          <p:cNvPr id="2" name="Picture 4" descr="Free Question Help illustration and picture">
            <a:extLst>
              <a:ext uri="{FF2B5EF4-FFF2-40B4-BE49-F238E27FC236}">
                <a16:creationId xmlns:a16="http://schemas.microsoft.com/office/drawing/2014/main" id="{6979680C-F583-B7D2-8CE7-D3A239F5947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68632" y="262522"/>
            <a:ext cx="891895" cy="145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733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0A918B-283A-BA2E-B563-F7D73FB5CE6A}"/>
              </a:ext>
            </a:extLst>
          </p:cNvPr>
          <p:cNvPicPr>
            <a:picLocks noChangeAspect="1"/>
          </p:cNvPicPr>
          <p:nvPr/>
        </p:nvPicPr>
        <p:blipFill rotWithShape="1">
          <a:blip r:embed="rId2"/>
          <a:srcRect l="3822" t="32713" r="4070" b="15984"/>
          <a:stretch/>
        </p:blipFill>
        <p:spPr>
          <a:xfrm>
            <a:off x="480957" y="2137145"/>
            <a:ext cx="11230086" cy="3518297"/>
          </a:xfrm>
          <a:prstGeom prst="rect">
            <a:avLst/>
          </a:prstGeom>
          <a:ln>
            <a:solidFill>
              <a:schemeClr val="tx1"/>
            </a:solidFill>
          </a:ln>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F1FF0AEF-B6AE-FDD0-6F98-DD0AC160A0EA}"/>
                  </a:ext>
                </a:extLst>
              </p14:cNvPr>
              <p14:cNvContentPartPr/>
              <p14:nvPr/>
            </p14:nvContentPartPr>
            <p14:xfrm>
              <a:off x="10099608" y="3710796"/>
              <a:ext cx="1436400" cy="1706760"/>
            </p14:xfrm>
          </p:contentPart>
        </mc:Choice>
        <mc:Fallback xmlns="">
          <p:pic>
            <p:nvPicPr>
              <p:cNvPr id="5" name="Ink 4">
                <a:extLst>
                  <a:ext uri="{FF2B5EF4-FFF2-40B4-BE49-F238E27FC236}">
                    <a16:creationId xmlns:a16="http://schemas.microsoft.com/office/drawing/2014/main" id="{F1FF0AEF-B6AE-FDD0-6F98-DD0AC160A0EA}"/>
                  </a:ext>
                </a:extLst>
              </p:cNvPr>
              <p:cNvPicPr/>
              <p:nvPr/>
            </p:nvPicPr>
            <p:blipFill>
              <a:blip r:embed="rId4"/>
              <a:stretch>
                <a:fillRect/>
              </a:stretch>
            </p:blipFill>
            <p:spPr>
              <a:xfrm>
                <a:off x="10090606" y="3701796"/>
                <a:ext cx="1454044" cy="1724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735685C8-44A1-9C8E-BD99-50B57860DD26}"/>
                  </a:ext>
                </a:extLst>
              </p14:cNvPr>
              <p14:cNvContentPartPr/>
              <p14:nvPr/>
            </p14:nvContentPartPr>
            <p14:xfrm>
              <a:off x="4697565" y="977609"/>
              <a:ext cx="2160" cy="360"/>
            </p14:xfrm>
          </p:contentPart>
        </mc:Choice>
        <mc:Fallback xmlns="">
          <p:pic>
            <p:nvPicPr>
              <p:cNvPr id="7" name="Ink 6">
                <a:extLst>
                  <a:ext uri="{FF2B5EF4-FFF2-40B4-BE49-F238E27FC236}">
                    <a16:creationId xmlns:a16="http://schemas.microsoft.com/office/drawing/2014/main" id="{735685C8-44A1-9C8E-BD99-50B57860DD26}"/>
                  </a:ext>
                </a:extLst>
              </p:cNvPr>
              <p:cNvPicPr/>
              <p:nvPr/>
            </p:nvPicPr>
            <p:blipFill>
              <a:blip r:embed="rId6"/>
              <a:stretch>
                <a:fillRect/>
              </a:stretch>
            </p:blipFill>
            <p:spPr>
              <a:xfrm>
                <a:off x="4688565" y="968969"/>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96F525C4-A491-5910-720B-BAD6E4A92C30}"/>
                  </a:ext>
                </a:extLst>
              </p14:cNvPr>
              <p14:cNvContentPartPr/>
              <p14:nvPr/>
            </p14:nvContentPartPr>
            <p14:xfrm>
              <a:off x="10590045" y="4869569"/>
              <a:ext cx="360" cy="360"/>
            </p14:xfrm>
          </p:contentPart>
        </mc:Choice>
        <mc:Fallback xmlns="">
          <p:pic>
            <p:nvPicPr>
              <p:cNvPr id="8" name="Ink 7">
                <a:extLst>
                  <a:ext uri="{FF2B5EF4-FFF2-40B4-BE49-F238E27FC236}">
                    <a16:creationId xmlns:a16="http://schemas.microsoft.com/office/drawing/2014/main" id="{96F525C4-A491-5910-720B-BAD6E4A92C30}"/>
                  </a:ext>
                </a:extLst>
              </p:cNvPr>
              <p:cNvPicPr/>
              <p:nvPr/>
            </p:nvPicPr>
            <p:blipFill>
              <a:blip r:embed="rId6"/>
              <a:stretch>
                <a:fillRect/>
              </a:stretch>
            </p:blipFill>
            <p:spPr>
              <a:xfrm>
                <a:off x="10581045" y="48605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15AE3D75-2CD6-8116-ABD7-5E3840BDA413}"/>
                  </a:ext>
                </a:extLst>
              </p14:cNvPr>
              <p14:cNvContentPartPr/>
              <p14:nvPr/>
            </p14:nvContentPartPr>
            <p14:xfrm>
              <a:off x="2370885" y="882209"/>
              <a:ext cx="360" cy="360"/>
            </p14:xfrm>
          </p:contentPart>
        </mc:Choice>
        <mc:Fallback xmlns="">
          <p:pic>
            <p:nvPicPr>
              <p:cNvPr id="9" name="Ink 8">
                <a:extLst>
                  <a:ext uri="{FF2B5EF4-FFF2-40B4-BE49-F238E27FC236}">
                    <a16:creationId xmlns:a16="http://schemas.microsoft.com/office/drawing/2014/main" id="{15AE3D75-2CD6-8116-ABD7-5E3840BDA413}"/>
                  </a:ext>
                </a:extLst>
              </p:cNvPr>
              <p:cNvPicPr/>
              <p:nvPr/>
            </p:nvPicPr>
            <p:blipFill>
              <a:blip r:embed="rId6"/>
              <a:stretch>
                <a:fillRect/>
              </a:stretch>
            </p:blipFill>
            <p:spPr>
              <a:xfrm>
                <a:off x="2361885" y="873209"/>
                <a:ext cx="18000" cy="18000"/>
              </a:xfrm>
              <a:prstGeom prst="rect">
                <a:avLst/>
              </a:prstGeom>
            </p:spPr>
          </p:pic>
        </mc:Fallback>
      </mc:AlternateContent>
      <p:sp>
        <p:nvSpPr>
          <p:cNvPr id="2" name="TextBox 1">
            <a:extLst>
              <a:ext uri="{FF2B5EF4-FFF2-40B4-BE49-F238E27FC236}">
                <a16:creationId xmlns:a16="http://schemas.microsoft.com/office/drawing/2014/main" id="{1D47B831-E130-8A90-67AD-2823AB2AE0ED}"/>
              </a:ext>
            </a:extLst>
          </p:cNvPr>
          <p:cNvSpPr txBox="1"/>
          <p:nvPr/>
        </p:nvSpPr>
        <p:spPr>
          <a:xfrm>
            <a:off x="182193" y="134255"/>
            <a:ext cx="2803909" cy="646331"/>
          </a:xfrm>
          <a:prstGeom prst="rect">
            <a:avLst/>
          </a:prstGeom>
          <a:noFill/>
          <a:ln w="28575">
            <a:solidFill>
              <a:schemeClr val="tx1"/>
            </a:solidFill>
          </a:ln>
        </p:spPr>
        <p:txBody>
          <a:bodyPr wrap="none" rtlCol="0">
            <a:spAutoFit/>
          </a:bodyPr>
          <a:lstStyle/>
          <a:p>
            <a:r>
              <a:rPr lang="en-US" dirty="0"/>
              <a:t>JUNE 2024</a:t>
            </a:r>
          </a:p>
          <a:p>
            <a:r>
              <a:rPr lang="en-US" dirty="0"/>
              <a:t>WRITTEN FINALS (MLA AKT)</a:t>
            </a:r>
          </a:p>
        </p:txBody>
      </p:sp>
      <p:sp>
        <p:nvSpPr>
          <p:cNvPr id="3" name="Arrow: Down 2">
            <a:extLst>
              <a:ext uri="{FF2B5EF4-FFF2-40B4-BE49-F238E27FC236}">
                <a16:creationId xmlns:a16="http://schemas.microsoft.com/office/drawing/2014/main" id="{BEF07D8F-E352-4D91-EB24-A49D32B22DA5}"/>
              </a:ext>
            </a:extLst>
          </p:cNvPr>
          <p:cNvSpPr/>
          <p:nvPr/>
        </p:nvSpPr>
        <p:spPr>
          <a:xfrm>
            <a:off x="106326" y="955492"/>
            <a:ext cx="484632" cy="97840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7755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AB5A63-FDE4-C936-56DE-297A1D7BDB3E}"/>
              </a:ext>
            </a:extLst>
          </p:cNvPr>
          <p:cNvSpPr>
            <a:spLocks noGrp="1"/>
          </p:cNvSpPr>
          <p:nvPr>
            <p:ph type="body" sz="quarter" idx="12"/>
          </p:nvPr>
        </p:nvSpPr>
        <p:spPr>
          <a:xfrm>
            <a:off x="548640" y="553239"/>
            <a:ext cx="11328050" cy="1402269"/>
          </a:xfrm>
        </p:spPr>
        <p:txBody>
          <a:bodyPr>
            <a:normAutofit/>
          </a:bodyPr>
          <a:lstStyle/>
          <a:p>
            <a:r>
              <a:rPr lang="en-US" dirty="0"/>
              <a:t>When will the students NOT be in practice?</a:t>
            </a:r>
          </a:p>
        </p:txBody>
      </p:sp>
      <p:sp>
        <p:nvSpPr>
          <p:cNvPr id="3" name="Text Placeholder 2">
            <a:extLst>
              <a:ext uri="{FF2B5EF4-FFF2-40B4-BE49-F238E27FC236}">
                <a16:creationId xmlns:a16="http://schemas.microsoft.com/office/drawing/2014/main" id="{27EB24F8-ED95-A717-43E7-0F1843BC43B2}"/>
              </a:ext>
            </a:extLst>
          </p:cNvPr>
          <p:cNvSpPr>
            <a:spLocks noGrp="1"/>
          </p:cNvSpPr>
          <p:nvPr>
            <p:ph type="body" sz="quarter" idx="13"/>
          </p:nvPr>
        </p:nvSpPr>
        <p:spPr>
          <a:xfrm>
            <a:off x="717555" y="2042594"/>
            <a:ext cx="9025159" cy="3206750"/>
          </a:xfrm>
        </p:spPr>
        <p:txBody>
          <a:bodyPr>
            <a:normAutofit lnSpcReduction="10000"/>
          </a:bodyPr>
          <a:lstStyle/>
          <a:p>
            <a:pPr marL="0" indent="0">
              <a:buNone/>
            </a:pPr>
            <a:r>
              <a:rPr lang="en-US" sz="2800" dirty="0"/>
              <a:t>Every 2</a:t>
            </a:r>
            <a:r>
              <a:rPr lang="en-US" sz="2800" baseline="30000" dirty="0"/>
              <a:t>nd</a:t>
            </a:r>
            <a:r>
              <a:rPr lang="en-US" sz="2800" dirty="0"/>
              <a:t> or 3</a:t>
            </a:r>
            <a:r>
              <a:rPr lang="en-US" sz="2800" baseline="30000" dirty="0"/>
              <a:t>rd</a:t>
            </a:r>
            <a:r>
              <a:rPr lang="en-US" sz="2800" dirty="0"/>
              <a:t> week of each 8-week block:</a:t>
            </a:r>
          </a:p>
          <a:p>
            <a:pPr marL="0" indent="0">
              <a:buNone/>
            </a:pPr>
            <a:r>
              <a:rPr lang="en-US" sz="2800" dirty="0"/>
              <a:t>	Week of 9 Sept or week of 16 Sept</a:t>
            </a:r>
          </a:p>
          <a:p>
            <a:pPr marL="0" indent="0">
              <a:buNone/>
            </a:pPr>
            <a:r>
              <a:rPr lang="en-US" sz="2800" dirty="0"/>
              <a:t>	Week of 4 Nov or week of 11 Nov</a:t>
            </a:r>
          </a:p>
          <a:p>
            <a:pPr marL="0" indent="0">
              <a:buNone/>
            </a:pPr>
            <a:r>
              <a:rPr lang="en-US" sz="2800" dirty="0"/>
              <a:t>	Week of 13 Jan 25 or week of 20 Jan 25</a:t>
            </a:r>
          </a:p>
          <a:p>
            <a:pPr marL="0" indent="0">
              <a:buNone/>
            </a:pPr>
            <a:endParaRPr lang="en-US" sz="2800" dirty="0"/>
          </a:p>
          <a:p>
            <a:pPr marL="0" indent="0">
              <a:buNone/>
            </a:pPr>
            <a:r>
              <a:rPr lang="en-US" sz="2800" dirty="0"/>
              <a:t>1x session a week -  Theme based learning (QUB supported)</a:t>
            </a:r>
          </a:p>
          <a:p>
            <a:pPr marL="0" indent="0">
              <a:buNone/>
            </a:pPr>
            <a:endParaRPr lang="en-US" dirty="0"/>
          </a:p>
        </p:txBody>
      </p:sp>
    </p:spTree>
    <p:extLst>
      <p:ext uri="{BB962C8B-B14F-4D97-AF65-F5344CB8AC3E}">
        <p14:creationId xmlns:p14="http://schemas.microsoft.com/office/powerpoint/2010/main" val="4012500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9960A1-B988-9658-3EF9-81BB3BE26C47}"/>
              </a:ext>
            </a:extLst>
          </p:cNvPr>
          <p:cNvSpPr>
            <a:spLocks noGrp="1"/>
          </p:cNvSpPr>
          <p:nvPr>
            <p:ph type="body" sz="quarter" idx="12"/>
          </p:nvPr>
        </p:nvSpPr>
        <p:spPr>
          <a:xfrm>
            <a:off x="548640" y="369841"/>
            <a:ext cx="9350272" cy="1402269"/>
          </a:xfrm>
        </p:spPr>
        <p:txBody>
          <a:bodyPr>
            <a:normAutofit/>
          </a:bodyPr>
          <a:lstStyle/>
          <a:p>
            <a:r>
              <a:rPr lang="en-US" dirty="0"/>
              <a:t>The student’s journey up to now</a:t>
            </a:r>
          </a:p>
        </p:txBody>
      </p:sp>
      <p:pic>
        <p:nvPicPr>
          <p:cNvPr id="5" name="Picture 4">
            <a:extLst>
              <a:ext uri="{FF2B5EF4-FFF2-40B4-BE49-F238E27FC236}">
                <a16:creationId xmlns:a16="http://schemas.microsoft.com/office/drawing/2014/main" id="{CCBA1293-C306-8290-4A24-D67F5DDF162D}"/>
              </a:ext>
            </a:extLst>
          </p:cNvPr>
          <p:cNvPicPr>
            <a:picLocks noChangeAspect="1"/>
          </p:cNvPicPr>
          <p:nvPr/>
        </p:nvPicPr>
        <p:blipFill rotWithShape="1">
          <a:blip r:embed="rId2"/>
          <a:srcRect l="29638" t="29879" r="20481" b="24017"/>
          <a:stretch/>
        </p:blipFill>
        <p:spPr>
          <a:xfrm>
            <a:off x="689862" y="1772110"/>
            <a:ext cx="7991429" cy="4154965"/>
          </a:xfrm>
          <a:prstGeom prst="rect">
            <a:avLst/>
          </a:prstGeom>
        </p:spPr>
      </p:pic>
    </p:spTree>
    <p:extLst>
      <p:ext uri="{BB962C8B-B14F-4D97-AF65-F5344CB8AC3E}">
        <p14:creationId xmlns:p14="http://schemas.microsoft.com/office/powerpoint/2010/main" val="5414569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3662</TotalTime>
  <Words>3000</Words>
  <Application>Microsoft Office PowerPoint</Application>
  <PresentationFormat>Widescreen</PresentationFormat>
  <Paragraphs>447</Paragraphs>
  <Slides>57</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57</vt:i4>
      </vt:variant>
    </vt:vector>
  </HeadingPairs>
  <TitlesOfParts>
    <vt:vector size="66" baseType="lpstr">
      <vt:lpstr>Aptos</vt:lpstr>
      <vt:lpstr>Arial</vt:lpstr>
      <vt:lpstr>Calibri</vt:lpstr>
      <vt:lpstr>Calibri Light</vt:lpstr>
      <vt:lpstr>Lato</vt:lpstr>
      <vt:lpstr>Times New Roman</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Miriam Dolan</dc:creator>
  <cp:lastModifiedBy>Miriam Dolan</cp:lastModifiedBy>
  <cp:revision>45</cp:revision>
  <dcterms:created xsi:type="dcterms:W3CDTF">2024-05-17T08:50:37Z</dcterms:created>
  <dcterms:modified xsi:type="dcterms:W3CDTF">2024-06-13T14:37:51Z</dcterms:modified>
</cp:coreProperties>
</file>